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package.core-properties+xml" PartName="/docProps/core.xml"/>
</Types>
</file>

<file path=_rels/.rels><?xml version="1.0" encoding="UTF-8" standalone="yes"?><Relationships xmlns="http://schemas.openxmlformats.org/package/2006/relationships"><Relationship Id="rId4" Target="ppt/presentation.xml" Type="http://schemas.openxmlformats.org/officeDocument/2006/relationships/officeDocument"/><Relationship Id="rId3" Target="docProps/core.xml" Type="http://schemas.openxmlformats.org/package/2006/relationships/metadata/core-properties"/><Relationship Id="rId2" Target="docProps/app.xml" Type="http://schemas.openxmlformats.org/officeDocument/2006/relationships/extended-properties"/><Relationship Id="rId1" Target="docProps/thumbnail.jpeg" Type="http://schemas.openxmlformats.org/package/2006/relationships/metadata/thumbnai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6858000" cy="9144000"/>
  <p:defaultTextStyle>
    <a:defPPr>
      <a:defRPr altLang="es-AR" lang="es-A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autoAdjust="0" sz="14995"/>
    <p:restoredTop sz="94660"/>
  </p:normalViewPr>
  <p:slideViewPr>
    <p:cSldViewPr snapToGrid="0">
      <p:cViewPr varScale="1">
        <p:scale>
          <a:sx d="100" n="89"/>
          <a:sy d="100" n="89"/>
        </p:scale>
        <p:origin x="466" y="77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2008" cy="72008"/>
</p:viewPr>
</file>

<file path=ppt/_rels/presentation.xml.rels><?xml version="1.0" encoding="UTF-8" standalone="yes"?><Relationships xmlns="http://schemas.openxmlformats.org/package/2006/relationships"><Relationship Id="rId14" Target="slides/slide9.xml" Type="http://schemas.openxmlformats.org/officeDocument/2006/relationships/slide"/><Relationship Id="rId13" Target="slides/slide8.xml" Type="http://schemas.openxmlformats.org/officeDocument/2006/relationships/slide"/><Relationship Id="rId12" Target="slides/slide7.xml" Type="http://schemas.openxmlformats.org/officeDocument/2006/relationships/slide"/><Relationship Id="rId11" Target="slides/slide6.xml" Type="http://schemas.openxmlformats.org/officeDocument/2006/relationships/slide"/><Relationship Id="rId10" Target="slides/slide5.xml" Type="http://schemas.openxmlformats.org/officeDocument/2006/relationships/slide"/><Relationship Id="rId9" Target="slides/slide4.xml" Type="http://schemas.openxmlformats.org/officeDocument/2006/relationships/slide"/><Relationship Id="rId8" Target="slides/slide3.xml" Type="http://schemas.openxmlformats.org/officeDocument/2006/relationships/slide"/><Relationship Id="rId7" Target="slides/slide2.xml" Type="http://schemas.openxmlformats.org/officeDocument/2006/relationships/slide"/><Relationship Id="rId6" Target="slides/slide1.xml" Type="http://schemas.openxmlformats.org/officeDocument/2006/relationships/slide"/><Relationship Id="rId5" Target="slideMasters/slideMaster1.xml" Type="http://schemas.openxmlformats.org/officeDocument/2006/relationships/slideMaster"/><Relationship Id="rId4" Target="tableStyles.xml" Type="http://schemas.openxmlformats.org/officeDocument/2006/relationships/tableStyles"/><Relationship Id="rId3" Target="presProps.xml" Type="http://schemas.openxmlformats.org/officeDocument/2006/relationships/presProps"/><Relationship Id="rId2" Target="viewProps.xml" Type="http://schemas.openxmlformats.org/officeDocument/2006/relationships/viewProps"/><Relationship Id="rId1" Target="theme/theme1.xml" Type="http://schemas.openxmlformats.org/officeDocument/2006/relationships/theme"/></Relationship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 numCol="1"/>
          <a:lstStyle>
            <a:lvl1pPr algn="ctr">
              <a:defRPr sz="6000"/>
            </a:lvl1pPr>
          </a:lstStyle>
          <a:p>
            <a:r>
              <a:rPr altLang="es-ES" lang="es-ES" smtClean="0"/>
              <a:t>Haga clic para modificar el estilo de título del patrón</a:t>
            </a:r>
            <a:endParaRPr altLang="es-AR" lang="es-AR"/>
          </a:p>
        </p:txBody>
      </p:sp>
      <p:sp>
        <p:nvSpPr>
          <p:cNvPr id="3" name="Subtítulo 2"/>
          <p:cNvSpPr>
            <a:spLocks noGrp="1"/>
          </p:cNvSpPr>
          <p:nvPr>
            <p:ph idx="1" type="subTitle"/>
          </p:nvPr>
        </p:nvSpPr>
        <p:spPr>
          <a:xfrm>
            <a:off x="1524000" y="3602038"/>
            <a:ext cx="9144000" cy="1655762"/>
          </a:xfrm>
        </p:spPr>
        <p:txBody>
          <a:bodyPr numCol="1"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es-ES" lang="es-ES" smtClean="0"/>
              <a:t>Haga clic para modificar el estilo de subtítulo del patrón</a:t>
            </a:r>
            <a:endParaRPr altLang="es-AR" lang="es-AR"/>
          </a:p>
        </p:txBody>
      </p:sp>
      <p:sp>
        <p:nvSpPr>
          <p:cNvPr id="4" name="Marcador de fecha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963C5E6E-D5E3-4BA3-9ED7-D51C62FB3C75}" type="datetimeFigureOut">
              <a:rPr altLang="es-AR" lang="es-AR" smtClean="0"/>
              <a:t>20/04/2016</a:t>
            </a:fld>
            <a:endParaRPr altLang="es-AR"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es-AR"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78BE0E78-7B07-406C-ACD4-843A63565D94}" type="slidenum">
              <a:rPr altLang="es-AR" lang="es-AR" smtClean="0"/>
              <a:t>‹Nº›</a:t>
            </a:fld>
            <a:endParaRPr altLang="es-AR" lang="es-AR"/>
          </a:p>
        </p:txBody>
      </p:sp>
    </p:spTree>
    <p:extLst>
      <p:ext uri="{BB962C8B-B14F-4D97-AF65-F5344CB8AC3E}">
        <p14:creationId xmlns:p14="http://schemas.microsoft.com/office/powerpoint/2010/main" val="1934932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es-ES" lang="es-ES" smtClean="0"/>
              <a:t>Haga clic para modificar el estilo de título del patrón</a:t>
            </a:r>
            <a:endParaRPr altLang="es-AR"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altLang="es-ES" lang="es-ES" smtClean="0"/>
              <a:t>Haga clic para modificar el estilo de texto del patrón</a:t>
            </a:r>
          </a:p>
          <a:p>
            <a:pPr lvl="1"/>
            <a:r>
              <a:rPr altLang="es-ES" lang="es-ES" smtClean="0"/>
              <a:t>Segundo nivel</a:t>
            </a:r>
          </a:p>
          <a:p>
            <a:pPr lvl="2"/>
            <a:r>
              <a:rPr altLang="es-ES" lang="es-ES" smtClean="0"/>
              <a:t>Tercer nivel</a:t>
            </a:r>
          </a:p>
          <a:p>
            <a:pPr lvl="3"/>
            <a:r>
              <a:rPr altLang="es-ES" lang="es-ES" smtClean="0"/>
              <a:t>Cuarto nivel</a:t>
            </a:r>
          </a:p>
          <a:p>
            <a:pPr lvl="4"/>
            <a:r>
              <a:rPr altLang="es-ES" lang="es-ES" smtClean="0"/>
              <a:t>Quinto nivel</a:t>
            </a:r>
            <a:endParaRPr altLang="es-AR" lang="es-AR"/>
          </a:p>
        </p:txBody>
      </p:sp>
      <p:sp>
        <p:nvSpPr>
          <p:cNvPr id="4" name="Marcador de fecha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963C5E6E-D5E3-4BA3-9ED7-D51C62FB3C75}" type="datetimeFigureOut">
              <a:rPr altLang="es-AR" lang="es-AR" smtClean="0"/>
              <a:t>20/04/2016</a:t>
            </a:fld>
            <a:endParaRPr altLang="es-AR"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es-AR"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78BE0E78-7B07-406C-ACD4-843A63565D94}" type="slidenum">
              <a:rPr altLang="es-AR" lang="es-AR" smtClean="0"/>
              <a:t>‹Nº›</a:t>
            </a:fld>
            <a:endParaRPr altLang="es-AR" lang="es-AR"/>
          </a:p>
        </p:txBody>
      </p:sp>
    </p:spTree>
    <p:extLst>
      <p:ext uri="{BB962C8B-B14F-4D97-AF65-F5344CB8AC3E}">
        <p14:creationId xmlns:p14="http://schemas.microsoft.com/office/powerpoint/2010/main" val="2025172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orient="vert" type="title"/>
          </p:nvPr>
        </p:nvSpPr>
        <p:spPr>
          <a:xfrm>
            <a:off x="8724900" y="365125"/>
            <a:ext cx="2628900" cy="5811838"/>
          </a:xfrm>
        </p:spPr>
        <p:txBody>
          <a:bodyPr numCol="1" vert="eaVert"/>
          <a:lstStyle/>
          <a:p>
            <a:r>
              <a:rPr altLang="es-ES" lang="es-ES" smtClean="0"/>
              <a:t>Haga clic para modificar el estilo de título del patrón</a:t>
            </a:r>
            <a:endParaRPr altLang="es-AR"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idx="1" orient="vert" type="body"/>
          </p:nvPr>
        </p:nvSpPr>
        <p:spPr>
          <a:xfrm>
            <a:off x="838200" y="365125"/>
            <a:ext cx="7734300" cy="5811838"/>
          </a:xfrm>
        </p:spPr>
        <p:txBody>
          <a:bodyPr numCol="1" vert="eaVert"/>
          <a:lstStyle/>
          <a:p>
            <a:pPr lvl="0"/>
            <a:r>
              <a:rPr altLang="es-ES" lang="es-ES" smtClean="0"/>
              <a:t>Haga clic para modificar el estilo de texto del patrón</a:t>
            </a:r>
          </a:p>
          <a:p>
            <a:pPr lvl="1"/>
            <a:r>
              <a:rPr altLang="es-ES" lang="es-ES" smtClean="0"/>
              <a:t>Segundo nivel</a:t>
            </a:r>
          </a:p>
          <a:p>
            <a:pPr lvl="2"/>
            <a:r>
              <a:rPr altLang="es-ES" lang="es-ES" smtClean="0"/>
              <a:t>Tercer nivel</a:t>
            </a:r>
          </a:p>
          <a:p>
            <a:pPr lvl="3"/>
            <a:r>
              <a:rPr altLang="es-ES" lang="es-ES" smtClean="0"/>
              <a:t>Cuarto nivel</a:t>
            </a:r>
          </a:p>
          <a:p>
            <a:pPr lvl="4"/>
            <a:r>
              <a:rPr altLang="es-ES" lang="es-ES" smtClean="0"/>
              <a:t>Quinto nivel</a:t>
            </a:r>
            <a:endParaRPr altLang="es-AR" lang="es-AR"/>
          </a:p>
        </p:txBody>
      </p:sp>
      <p:sp>
        <p:nvSpPr>
          <p:cNvPr id="4" name="Marcador de fecha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963C5E6E-D5E3-4BA3-9ED7-D51C62FB3C75}" type="datetimeFigureOut">
              <a:rPr altLang="es-AR" lang="es-AR" smtClean="0"/>
              <a:t>20/04/2016</a:t>
            </a:fld>
            <a:endParaRPr altLang="es-AR"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es-AR"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78BE0E78-7B07-406C-ACD4-843A63565D94}" type="slidenum">
              <a:rPr altLang="es-AR" lang="es-AR" smtClean="0"/>
              <a:t>‹Nº›</a:t>
            </a:fld>
            <a:endParaRPr altLang="es-AR" lang="es-AR"/>
          </a:p>
        </p:txBody>
      </p:sp>
    </p:spTree>
    <p:extLst>
      <p:ext uri="{BB962C8B-B14F-4D97-AF65-F5344CB8AC3E}">
        <p14:creationId xmlns:p14="http://schemas.microsoft.com/office/powerpoint/2010/main" val="624541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es-ES" lang="es-ES" smtClean="0"/>
              <a:t>Haga clic para modificar el estilo de título del patrón</a:t>
            </a:r>
            <a:endParaRPr altLang="es-AR"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altLang="es-ES" lang="es-ES" smtClean="0"/>
              <a:t>Haga clic para modificar el estilo de texto del patrón</a:t>
            </a:r>
          </a:p>
          <a:p>
            <a:pPr lvl="1"/>
            <a:r>
              <a:rPr altLang="es-ES" lang="es-ES" smtClean="0"/>
              <a:t>Segundo nivel</a:t>
            </a:r>
          </a:p>
          <a:p>
            <a:pPr lvl="2"/>
            <a:r>
              <a:rPr altLang="es-ES" lang="es-ES" smtClean="0"/>
              <a:t>Tercer nivel</a:t>
            </a:r>
          </a:p>
          <a:p>
            <a:pPr lvl="3"/>
            <a:r>
              <a:rPr altLang="es-ES" lang="es-ES" smtClean="0"/>
              <a:t>Cuarto nivel</a:t>
            </a:r>
          </a:p>
          <a:p>
            <a:pPr lvl="4"/>
            <a:r>
              <a:rPr altLang="es-ES" lang="es-ES" smtClean="0"/>
              <a:t>Quinto nivel</a:t>
            </a:r>
            <a:endParaRPr altLang="es-AR" lang="es-AR"/>
          </a:p>
        </p:txBody>
      </p:sp>
      <p:sp>
        <p:nvSpPr>
          <p:cNvPr id="4" name="Marcador de fecha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963C5E6E-D5E3-4BA3-9ED7-D51C62FB3C75}" type="datetimeFigureOut">
              <a:rPr altLang="es-AR" lang="es-AR" smtClean="0"/>
              <a:t>20/04/2016</a:t>
            </a:fld>
            <a:endParaRPr altLang="es-AR"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es-AR"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78BE0E78-7B07-406C-ACD4-843A63565D94}" type="slidenum">
              <a:rPr altLang="es-AR" lang="es-AR" smtClean="0"/>
              <a:t>‹Nº›</a:t>
            </a:fld>
            <a:endParaRPr altLang="es-AR" lang="es-AR"/>
          </a:p>
        </p:txBody>
      </p:sp>
    </p:spTree>
    <p:extLst>
      <p:ext uri="{BB962C8B-B14F-4D97-AF65-F5344CB8AC3E}">
        <p14:creationId xmlns:p14="http://schemas.microsoft.com/office/powerpoint/2010/main" val="1976427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 numCol="1"/>
          <a:lstStyle>
            <a:lvl1pPr>
              <a:defRPr sz="6000"/>
            </a:lvl1pPr>
          </a:lstStyle>
          <a:p>
            <a:r>
              <a:rPr altLang="es-ES" lang="es-ES" smtClean="0"/>
              <a:t>Haga clic para modificar el estilo de título del patrón</a:t>
            </a:r>
            <a:endParaRPr altLang="es-AR" lang="es-AR"/>
          </a:p>
        </p:txBody>
      </p:sp>
      <p:sp>
        <p:nvSpPr>
          <p:cNvPr id="3" name="Marcador de texto 2"/>
          <p:cNvSpPr>
            <a:spLocks noGrp="1"/>
          </p:cNvSpPr>
          <p:nvPr>
            <p:ph idx="1" type="body"/>
          </p:nvPr>
        </p:nvSpPr>
        <p:spPr>
          <a:xfrm>
            <a:off x="831850" y="4589463"/>
            <a:ext cx="10515600" cy="1500187"/>
          </a:xfrm>
        </p:spPr>
        <p:txBody>
          <a:bodyPr numCol="1"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es-ES"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963C5E6E-D5E3-4BA3-9ED7-D51C62FB3C75}" type="datetimeFigureOut">
              <a:rPr altLang="es-AR" lang="es-AR" smtClean="0"/>
              <a:t>20/04/2016</a:t>
            </a:fld>
            <a:endParaRPr altLang="es-AR"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es-AR"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78BE0E78-7B07-406C-ACD4-843A63565D94}" type="slidenum">
              <a:rPr altLang="es-AR" lang="es-AR" smtClean="0"/>
              <a:t>‹Nº›</a:t>
            </a:fld>
            <a:endParaRPr altLang="es-AR" lang="es-AR"/>
          </a:p>
        </p:txBody>
      </p:sp>
    </p:spTree>
    <p:extLst>
      <p:ext uri="{BB962C8B-B14F-4D97-AF65-F5344CB8AC3E}">
        <p14:creationId xmlns:p14="http://schemas.microsoft.com/office/powerpoint/2010/main" val="1757159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es-ES" lang="es-ES" smtClean="0"/>
              <a:t>Haga clic para modificar el estilo de título del patrón</a:t>
            </a:r>
            <a:endParaRPr altLang="es-AR"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 sz="half"/>
          </p:nvPr>
        </p:nvSpPr>
        <p:spPr>
          <a:xfrm>
            <a:off x="838200" y="1825625"/>
            <a:ext cx="5181600" cy="4351338"/>
          </a:xfrm>
        </p:spPr>
        <p:txBody>
          <a:bodyPr numCol="1"/>
          <a:lstStyle/>
          <a:p>
            <a:pPr lvl="0"/>
            <a:r>
              <a:rPr altLang="es-ES" lang="es-ES" smtClean="0"/>
              <a:t>Haga clic para modificar el estilo de texto del patrón</a:t>
            </a:r>
          </a:p>
          <a:p>
            <a:pPr lvl="1"/>
            <a:r>
              <a:rPr altLang="es-ES" lang="es-ES" smtClean="0"/>
              <a:t>Segundo nivel</a:t>
            </a:r>
          </a:p>
          <a:p>
            <a:pPr lvl="2"/>
            <a:r>
              <a:rPr altLang="es-ES" lang="es-ES" smtClean="0"/>
              <a:t>Tercer nivel</a:t>
            </a:r>
          </a:p>
          <a:p>
            <a:pPr lvl="3"/>
            <a:r>
              <a:rPr altLang="es-ES" lang="es-ES" smtClean="0"/>
              <a:t>Cuarto nivel</a:t>
            </a:r>
          </a:p>
          <a:p>
            <a:pPr lvl="4"/>
            <a:r>
              <a:rPr altLang="es-ES" lang="es-ES" smtClean="0"/>
              <a:t>Quinto nivel</a:t>
            </a:r>
            <a:endParaRPr altLang="es-AR" lang="es-AR"/>
          </a:p>
        </p:txBody>
      </p:sp>
      <p:sp>
        <p:nvSpPr>
          <p:cNvPr id="4" name="Marcador de contenido 3"/>
          <p:cNvSpPr>
            <a:spLocks noGrp="1"/>
          </p:cNvSpPr>
          <p:nvPr>
            <p:ph idx="2" sz="half"/>
          </p:nvPr>
        </p:nvSpPr>
        <p:spPr>
          <a:xfrm>
            <a:off x="6172200" y="1825625"/>
            <a:ext cx="5181600" cy="4351338"/>
          </a:xfrm>
        </p:spPr>
        <p:txBody>
          <a:bodyPr numCol="1"/>
          <a:lstStyle/>
          <a:p>
            <a:pPr lvl="0"/>
            <a:r>
              <a:rPr altLang="es-ES" lang="es-ES" smtClean="0"/>
              <a:t>Haga clic para modificar el estilo de texto del patrón</a:t>
            </a:r>
          </a:p>
          <a:p>
            <a:pPr lvl="1"/>
            <a:r>
              <a:rPr altLang="es-ES" lang="es-ES" smtClean="0"/>
              <a:t>Segundo nivel</a:t>
            </a:r>
          </a:p>
          <a:p>
            <a:pPr lvl="2"/>
            <a:r>
              <a:rPr altLang="es-ES" lang="es-ES" smtClean="0"/>
              <a:t>Tercer nivel</a:t>
            </a:r>
          </a:p>
          <a:p>
            <a:pPr lvl="3"/>
            <a:r>
              <a:rPr altLang="es-ES" lang="es-ES" smtClean="0"/>
              <a:t>Cuarto nivel</a:t>
            </a:r>
          </a:p>
          <a:p>
            <a:pPr lvl="4"/>
            <a:r>
              <a:rPr altLang="es-ES" lang="es-ES" smtClean="0"/>
              <a:t>Quinto nivel</a:t>
            </a:r>
            <a:endParaRPr altLang="es-AR" lang="es-AR"/>
          </a:p>
        </p:txBody>
      </p:sp>
      <p:sp>
        <p:nvSpPr>
          <p:cNvPr id="5" name="Marcador de fecha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963C5E6E-D5E3-4BA3-9ED7-D51C62FB3C75}" type="datetimeFigureOut">
              <a:rPr altLang="es-AR" lang="es-AR" smtClean="0"/>
              <a:t>20/04/2016</a:t>
            </a:fld>
            <a:endParaRPr altLang="es-AR"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es-AR"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78BE0E78-7B07-406C-ACD4-843A63565D94}" type="slidenum">
              <a:rPr altLang="es-AR" lang="es-AR" smtClean="0"/>
              <a:t>‹Nº›</a:t>
            </a:fld>
            <a:endParaRPr altLang="es-AR" lang="es-AR"/>
          </a:p>
        </p:txBody>
      </p:sp>
    </p:spTree>
    <p:extLst>
      <p:ext uri="{BB962C8B-B14F-4D97-AF65-F5344CB8AC3E}">
        <p14:creationId xmlns:p14="http://schemas.microsoft.com/office/powerpoint/2010/main" val="52280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numCol="1"/>
          <a:lstStyle/>
          <a:p>
            <a:r>
              <a:rPr altLang="es-ES" lang="es-ES" smtClean="0"/>
              <a:t>Haga clic para modificar el estilo de título del patrón</a:t>
            </a:r>
            <a:endParaRPr altLang="es-AR" lang="es-AR"/>
          </a:p>
        </p:txBody>
      </p:sp>
      <p:sp>
        <p:nvSpPr>
          <p:cNvPr id="3" name="Marcador de texto 2"/>
          <p:cNvSpPr>
            <a:spLocks noGrp="1"/>
          </p:cNvSpPr>
          <p:nvPr>
            <p:ph idx="1" type="body"/>
          </p:nvPr>
        </p:nvSpPr>
        <p:spPr>
          <a:xfrm>
            <a:off x="839788" y="1681163"/>
            <a:ext cx="5157787" cy="82391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s-ES"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2" sz="half"/>
          </p:nvPr>
        </p:nvSpPr>
        <p:spPr>
          <a:xfrm>
            <a:off x="839788" y="2505075"/>
            <a:ext cx="5157787" cy="3684588"/>
          </a:xfrm>
        </p:spPr>
        <p:txBody>
          <a:bodyPr numCol="1"/>
          <a:lstStyle/>
          <a:p>
            <a:pPr lvl="0"/>
            <a:r>
              <a:rPr altLang="es-ES" lang="es-ES" smtClean="0"/>
              <a:t>Haga clic para modificar el estilo de texto del patrón</a:t>
            </a:r>
          </a:p>
          <a:p>
            <a:pPr lvl="1"/>
            <a:r>
              <a:rPr altLang="es-ES" lang="es-ES" smtClean="0"/>
              <a:t>Segundo nivel</a:t>
            </a:r>
          </a:p>
          <a:p>
            <a:pPr lvl="2"/>
            <a:r>
              <a:rPr altLang="es-ES" lang="es-ES" smtClean="0"/>
              <a:t>Tercer nivel</a:t>
            </a:r>
          </a:p>
          <a:p>
            <a:pPr lvl="3"/>
            <a:r>
              <a:rPr altLang="es-ES" lang="es-ES" smtClean="0"/>
              <a:t>Cuarto nivel</a:t>
            </a:r>
          </a:p>
          <a:p>
            <a:pPr lvl="4"/>
            <a:r>
              <a:rPr altLang="es-ES" lang="es-ES" smtClean="0"/>
              <a:t>Quinto nivel</a:t>
            </a:r>
            <a:endParaRPr altLang="es-AR" lang="es-AR"/>
          </a:p>
        </p:txBody>
      </p:sp>
      <p:sp>
        <p:nvSpPr>
          <p:cNvPr id="5" name="Marcador de texto 4"/>
          <p:cNvSpPr>
            <a:spLocks noGrp="1"/>
          </p:cNvSpPr>
          <p:nvPr>
            <p:ph idx="3" sz="quarter" type="body"/>
          </p:nvPr>
        </p:nvSpPr>
        <p:spPr>
          <a:xfrm>
            <a:off x="6172200" y="1681163"/>
            <a:ext cx="5183188" cy="82391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s-ES"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idx="4" sz="quarter"/>
          </p:nvPr>
        </p:nvSpPr>
        <p:spPr>
          <a:xfrm>
            <a:off x="6172200" y="2505075"/>
            <a:ext cx="5183188" cy="3684588"/>
          </a:xfrm>
        </p:spPr>
        <p:txBody>
          <a:bodyPr numCol="1"/>
          <a:lstStyle/>
          <a:p>
            <a:pPr lvl="0"/>
            <a:r>
              <a:rPr altLang="es-ES" lang="es-ES" smtClean="0"/>
              <a:t>Haga clic para modificar el estilo de texto del patrón</a:t>
            </a:r>
          </a:p>
          <a:p>
            <a:pPr lvl="1"/>
            <a:r>
              <a:rPr altLang="es-ES" lang="es-ES" smtClean="0"/>
              <a:t>Segundo nivel</a:t>
            </a:r>
          </a:p>
          <a:p>
            <a:pPr lvl="2"/>
            <a:r>
              <a:rPr altLang="es-ES" lang="es-ES" smtClean="0"/>
              <a:t>Tercer nivel</a:t>
            </a:r>
          </a:p>
          <a:p>
            <a:pPr lvl="3"/>
            <a:r>
              <a:rPr altLang="es-ES" lang="es-ES" smtClean="0"/>
              <a:t>Cuarto nivel</a:t>
            </a:r>
          </a:p>
          <a:p>
            <a:pPr lvl="4"/>
            <a:r>
              <a:rPr altLang="es-ES" lang="es-ES" smtClean="0"/>
              <a:t>Quinto nivel</a:t>
            </a:r>
            <a:endParaRPr altLang="es-AR" lang="es-AR"/>
          </a:p>
        </p:txBody>
      </p:sp>
      <p:sp>
        <p:nvSpPr>
          <p:cNvPr id="7" name="Marcador de fecha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963C5E6E-D5E3-4BA3-9ED7-D51C62FB3C75}" type="datetimeFigureOut">
              <a:rPr altLang="es-AR" lang="es-AR" smtClean="0"/>
              <a:t>20/04/2016</a:t>
            </a:fld>
            <a:endParaRPr altLang="es-AR"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es-AR"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78BE0E78-7B07-406C-ACD4-843A63565D94}" type="slidenum">
              <a:rPr altLang="es-AR" lang="es-AR" smtClean="0"/>
              <a:t>‹Nº›</a:t>
            </a:fld>
            <a:endParaRPr altLang="es-AR" lang="es-AR"/>
          </a:p>
        </p:txBody>
      </p:sp>
    </p:spTree>
    <p:extLst>
      <p:ext uri="{BB962C8B-B14F-4D97-AF65-F5344CB8AC3E}">
        <p14:creationId xmlns:p14="http://schemas.microsoft.com/office/powerpoint/2010/main" val="33408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es-ES" lang="es-ES" smtClean="0"/>
              <a:t>Haga clic para modificar el estilo de título del patrón</a:t>
            </a:r>
            <a:endParaRPr altLang="es-AR" lang="es-AR"/>
          </a:p>
        </p:txBody>
      </p:sp>
      <p:sp>
        <p:nvSpPr>
          <p:cNvPr id="3" name="Marcador de fecha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963C5E6E-D5E3-4BA3-9ED7-D51C62FB3C75}" type="datetimeFigureOut">
              <a:rPr altLang="es-AR" lang="es-AR" smtClean="0"/>
              <a:t>20/04/2016</a:t>
            </a:fld>
            <a:endParaRPr altLang="es-AR"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es-AR"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78BE0E78-7B07-406C-ACD4-843A63565D94}" type="slidenum">
              <a:rPr altLang="es-AR" lang="es-AR" smtClean="0"/>
              <a:t>‹Nº›</a:t>
            </a:fld>
            <a:endParaRPr altLang="es-AR" lang="es-AR"/>
          </a:p>
        </p:txBody>
      </p:sp>
    </p:spTree>
    <p:extLst>
      <p:ext uri="{BB962C8B-B14F-4D97-AF65-F5344CB8AC3E}">
        <p14:creationId xmlns:p14="http://schemas.microsoft.com/office/powerpoint/2010/main" val="2643826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963C5E6E-D5E3-4BA3-9ED7-D51C62FB3C75}" type="datetimeFigureOut">
              <a:rPr altLang="es-AR" lang="es-AR" smtClean="0"/>
              <a:t>20/04/2016</a:t>
            </a:fld>
            <a:endParaRPr altLang="es-AR"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es-AR"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78BE0E78-7B07-406C-ACD4-843A63565D94}" type="slidenum">
              <a:rPr altLang="es-AR" lang="es-AR" smtClean="0"/>
              <a:t>‹Nº›</a:t>
            </a:fld>
            <a:endParaRPr altLang="es-AR" lang="es-AR"/>
          </a:p>
        </p:txBody>
      </p:sp>
    </p:spTree>
    <p:extLst>
      <p:ext uri="{BB962C8B-B14F-4D97-AF65-F5344CB8AC3E}">
        <p14:creationId xmlns:p14="http://schemas.microsoft.com/office/powerpoint/2010/main" val="3887935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 numCol="1"/>
          <a:lstStyle>
            <a:lvl1pPr>
              <a:defRPr sz="3200"/>
            </a:lvl1pPr>
          </a:lstStyle>
          <a:p>
            <a:r>
              <a:rPr altLang="es-ES" lang="es-ES" smtClean="0"/>
              <a:t>Haga clic para modificar el estilo de título del patrón</a:t>
            </a:r>
            <a:endParaRPr altLang="es-AR"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es-ES" lang="es-ES" smtClean="0"/>
              <a:t>Haga clic para modificar el estilo de texto del patrón</a:t>
            </a:r>
          </a:p>
          <a:p>
            <a:pPr lvl="1"/>
            <a:r>
              <a:rPr altLang="es-ES" lang="es-ES" smtClean="0"/>
              <a:t>Segundo nivel</a:t>
            </a:r>
          </a:p>
          <a:p>
            <a:pPr lvl="2"/>
            <a:r>
              <a:rPr altLang="es-ES" lang="es-ES" smtClean="0"/>
              <a:t>Tercer nivel</a:t>
            </a:r>
          </a:p>
          <a:p>
            <a:pPr lvl="3"/>
            <a:r>
              <a:rPr altLang="es-ES" lang="es-ES" smtClean="0"/>
              <a:t>Cuarto nivel</a:t>
            </a:r>
          </a:p>
          <a:p>
            <a:pPr lvl="4"/>
            <a:r>
              <a:rPr altLang="es-ES" lang="es-ES" smtClean="0"/>
              <a:t>Quinto nivel</a:t>
            </a:r>
            <a:endParaRPr altLang="es-AR" lang="es-AR"/>
          </a:p>
        </p:txBody>
      </p:sp>
      <p:sp>
        <p:nvSpPr>
          <p:cNvPr id="4" name="Marcador de texto 3"/>
          <p:cNvSpPr>
            <a:spLocks noGrp="1"/>
          </p:cNvSpPr>
          <p:nvPr>
            <p:ph idx="2" sz="half" type="body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es-ES"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963C5E6E-D5E3-4BA3-9ED7-D51C62FB3C75}" type="datetimeFigureOut">
              <a:rPr altLang="es-AR" lang="es-AR" smtClean="0"/>
              <a:t>20/04/2016</a:t>
            </a:fld>
            <a:endParaRPr altLang="es-AR"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es-AR"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78BE0E78-7B07-406C-ACD4-843A63565D94}" type="slidenum">
              <a:rPr altLang="es-AR" lang="es-AR" smtClean="0"/>
              <a:t>‹Nº›</a:t>
            </a:fld>
            <a:endParaRPr altLang="es-AR" lang="es-AR"/>
          </a:p>
        </p:txBody>
      </p:sp>
    </p:spTree>
    <p:extLst>
      <p:ext uri="{BB962C8B-B14F-4D97-AF65-F5344CB8AC3E}">
        <p14:creationId xmlns:p14="http://schemas.microsoft.com/office/powerpoint/2010/main" val="356073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 numCol="1"/>
          <a:lstStyle>
            <a:lvl1pPr>
              <a:defRPr sz="3200"/>
            </a:lvl1pPr>
          </a:lstStyle>
          <a:p>
            <a:r>
              <a:rPr altLang="es-ES" lang="es-ES" smtClean="0"/>
              <a:t>Haga clic para modificar el estilo de título del patrón</a:t>
            </a:r>
            <a:endParaRPr altLang="es-AR"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idx="1" type="pic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s-AR" lang="es-AR"/>
          </a:p>
        </p:txBody>
      </p:sp>
      <p:sp>
        <p:nvSpPr>
          <p:cNvPr id="4" name="Marcador de texto 3"/>
          <p:cNvSpPr>
            <a:spLocks noGrp="1"/>
          </p:cNvSpPr>
          <p:nvPr>
            <p:ph idx="2" sz="half" type="body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es-ES"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963C5E6E-D5E3-4BA3-9ED7-D51C62FB3C75}" type="datetimeFigureOut">
              <a:rPr altLang="es-AR" lang="es-AR" smtClean="0"/>
              <a:t>20/04/2016</a:t>
            </a:fld>
            <a:endParaRPr altLang="es-AR"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es-AR"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78BE0E78-7B07-406C-ACD4-843A63565D94}" type="slidenum">
              <a:rPr altLang="es-AR" lang="es-AR" smtClean="0"/>
              <a:t>‹Nº›</a:t>
            </a:fld>
            <a:endParaRPr altLang="es-AR" lang="es-AR"/>
          </a:p>
        </p:txBody>
      </p:sp>
    </p:spTree>
    <p:extLst>
      <p:ext uri="{BB962C8B-B14F-4D97-AF65-F5344CB8AC3E}">
        <p14:creationId xmlns:p14="http://schemas.microsoft.com/office/powerpoint/2010/main" val="3030935252"/>
      </p:ext>
    </p:extLst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arget="../slideLayouts/slideLayout11.xml" Type="http://schemas.openxmlformats.org/officeDocument/2006/relationships/slideLayout"/><Relationship Id="rId11" Target="../slideLayouts/slideLayout10.xml" Type="http://schemas.openxmlformats.org/officeDocument/2006/relationships/slideLayout"/><Relationship Id="rId9" Target="../slideLayouts/slideLayout8.xml" Type="http://schemas.openxmlformats.org/officeDocument/2006/relationships/slideLayout"/><Relationship Id="rId10" Target="../slideLayouts/slideLayout9.xml" Type="http://schemas.openxmlformats.org/officeDocument/2006/relationships/slideLayout"/><Relationship Id="rId8" Target="../slideLayouts/slideLayout7.xml" Type="http://schemas.openxmlformats.org/officeDocument/2006/relationships/slideLayout"/><Relationship Id="rId7" Target="../slideLayouts/slideLayout6.xml" Type="http://schemas.openxmlformats.org/officeDocument/2006/relationships/slideLayout"/><Relationship Id="rId6" Target="../slideLayouts/slideLayout5.xml" Type="http://schemas.openxmlformats.org/officeDocument/2006/relationships/slideLayout"/><Relationship Id="rId5" Target="../slideLayouts/slideLayout4.xml" Type="http://schemas.openxmlformats.org/officeDocument/2006/relationships/slideLayout"/><Relationship Id="rId4" Target="../slideLayouts/slideLayout3.xml" Type="http://schemas.openxmlformats.org/officeDocument/2006/relationships/slideLayout"/><Relationship Id="rId3" Target="../slideLayouts/slideLayout2.xml" Type="http://schemas.openxmlformats.org/officeDocument/2006/relationships/slideLayout"/><Relationship Id="rId2" Target="../slideLayouts/slideLayout1.xml" Type="http://schemas.openxmlformats.org/officeDocument/2006/relationships/slideLayout"/><Relationship Id="rId1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numCol="1" rIns="91440" rtlCol="0" tIns="45720" vert="horz">
            <a:normAutofit/>
          </a:bodyPr>
          <a:lstStyle/>
          <a:p>
            <a:r>
              <a:rPr altLang="es-ES" lang="es-ES" smtClean="0"/>
              <a:t>Haga clic para modificar el estilo de título del patrón</a:t>
            </a:r>
            <a:endParaRPr altLang="es-AR" lang="es-AR"/>
          </a:p>
        </p:txBody>
      </p:sp>
      <p:sp>
        <p:nvSpPr>
          <p:cNvPr id="3" name="Marcador de texto 2"/>
          <p:cNvSpPr>
            <a:spLocks noGrp="1"/>
          </p:cNvSpPr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bIns="45720" lIns="91440" numCol="1" rIns="91440" rtlCol="0" tIns="45720" vert="horz">
            <a:normAutofit/>
          </a:bodyPr>
          <a:lstStyle/>
          <a:p>
            <a:pPr lvl="0"/>
            <a:r>
              <a:rPr altLang="es-ES" lang="es-ES" smtClean="0"/>
              <a:t>Haga clic para modificar el estilo de texto del patrón</a:t>
            </a:r>
          </a:p>
          <a:p>
            <a:pPr lvl="1"/>
            <a:r>
              <a:rPr altLang="es-ES" lang="es-ES" smtClean="0"/>
              <a:t>Segundo nivel</a:t>
            </a:r>
          </a:p>
          <a:p>
            <a:pPr lvl="2"/>
            <a:r>
              <a:rPr altLang="es-ES" lang="es-ES" smtClean="0"/>
              <a:t>Tercer nivel</a:t>
            </a:r>
          </a:p>
          <a:p>
            <a:pPr lvl="3"/>
            <a:r>
              <a:rPr altLang="es-ES" lang="es-ES" smtClean="0"/>
              <a:t>Cuarto nivel</a:t>
            </a:r>
          </a:p>
          <a:p>
            <a:pPr lvl="4"/>
            <a:r>
              <a:rPr altLang="es-ES" lang="es-ES" smtClean="0"/>
              <a:t>Quinto nivel</a:t>
            </a:r>
            <a:endParaRPr altLang="es-AR" lang="es-AR"/>
          </a:p>
        </p:txBody>
      </p:sp>
      <p:sp>
        <p:nvSpPr>
          <p:cNvPr id="4" name="Marcador de fecha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C5E6E-D5E3-4BA3-9ED7-D51C62FB3C75}" type="datetimeFigureOut">
              <a:rPr altLang="es-AR" lang="es-AR" smtClean="0"/>
              <a:t>20/04/2016</a:t>
            </a:fld>
            <a:endParaRPr altLang="es-AR"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s-AR"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E0E78-7B07-406C-ACD4-843A63565D94}" type="slidenum">
              <a:rPr altLang="es-AR" lang="es-AR" smtClean="0"/>
              <a:t>‹Nº›</a:t>
            </a:fld>
            <a:endParaRPr altLang="es-AR" lang="es-AR"/>
          </a:p>
        </p:txBody>
      </p:sp>
    </p:spTree>
    <p:extLst>
      <p:ext uri="{BB962C8B-B14F-4D97-AF65-F5344CB8AC3E}">
        <p14:creationId xmlns:p14="http://schemas.microsoft.com/office/powerpoint/2010/main" val="1422253191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kern="1200"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altLang="es-AR" lang="es-AR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arget="../media/image1.pn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2" Target="../media/image1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<Relationships xmlns="http://schemas.openxmlformats.org/package/2006/relationships"><Relationship Id="rId2" Target="../media/image1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<Relationships xmlns="http://schemas.openxmlformats.org/package/2006/relationships"><Relationship Id="rId2" Target="../media/image1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<Relationships xmlns="http://schemas.openxmlformats.org/package/2006/relationships"><Relationship Id="rId2" Target="../media/image1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<Relationships xmlns="http://schemas.openxmlformats.org/package/2006/relationships"><Relationship Id="rId2" Target="../media/image1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<Relationships xmlns="http://schemas.openxmlformats.org/package/2006/relationships"><Relationship Id="rId2" Target="../media/image1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<Relationships xmlns="http://schemas.openxmlformats.org/package/2006/relationships"><Relationship Id="rId2" Target="../media/image1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<Relationships xmlns="http://schemas.openxmlformats.org/package/2006/relationships"><Relationship Id="rId2" Target="../media/image1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 numCol="1"/>
          <a:lstStyle/>
          <a:p>
            <a:r>
              <a:rPr altLang="es-ES" dirty="0" lang="es-ES" smtClean="0"/>
              <a:t>Bitácora</a:t>
            </a:r>
            <a:endParaRPr altLang="es-ES" dirty="0" lang="es-ES"/>
          </a:p>
        </p:txBody>
      </p:sp>
      <p:pic>
        <p:nvPicPr>
          <p:cNvPr descr="C:\Users\FACU PC\Google Drive\Penna y Asociados\Luciana Mas\Penna y Asoc\logo Penna y Asoc.png" id="4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96964" y="6357045"/>
            <a:ext cx="2006539" cy="39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9672063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es-ES" dirty="0" lang="es-ES" smtClean="0"/>
              <a:t>Contenido</a:t>
            </a:r>
            <a:endParaRPr altLang="es-ES" dirty="0" lang="es-ES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063553" y="2132857"/>
            <a:ext cx="7408333" cy="2265701"/>
          </a:xfrm>
        </p:spPr>
        <p:txBody>
          <a:bodyPr numCol="1">
            <a:noAutofit/>
          </a:bodyPr>
          <a:lstStyle/>
          <a:p>
            <a:pPr indent="-457200" marL="457200">
              <a:lnSpc>
                <a:spcPct val="150000"/>
              </a:lnSpc>
              <a:buFont typeface="+mj-lt"/>
              <a:buAutoNum type="arabicPeriod"/>
            </a:pPr>
            <a:r>
              <a:rPr altLang="es-ES" dirty="0" lang="es-ES" sz="1600"/>
              <a:t>¿</a:t>
            </a:r>
            <a:r>
              <a:rPr altLang="es-ES" dirty="0" lang="es-ES" sz="1600"/>
              <a:t>Qué es?</a:t>
            </a:r>
          </a:p>
          <a:p>
            <a:pPr indent="-457200" marL="457200">
              <a:lnSpc>
                <a:spcPct val="150000"/>
              </a:lnSpc>
              <a:buFont typeface="+mj-lt"/>
              <a:buAutoNum type="arabicPeriod"/>
            </a:pPr>
            <a:r>
              <a:rPr altLang="es-ES" dirty="0" lang="es-ES" sz="1600"/>
              <a:t>¿Cómo se completa?</a:t>
            </a:r>
          </a:p>
          <a:p>
            <a:pPr indent="-457200" marL="457200">
              <a:lnSpc>
                <a:spcPct val="150000"/>
              </a:lnSpc>
              <a:buFont typeface="+mj-lt"/>
              <a:buAutoNum type="arabicPeriod"/>
            </a:pPr>
            <a:r>
              <a:rPr altLang="es-ES" dirty="0" lang="es-ES" sz="1600"/>
              <a:t>¿Cuál es el contenido mínimo?</a:t>
            </a:r>
          </a:p>
          <a:p>
            <a:pPr indent="-457200" marL="457200">
              <a:lnSpc>
                <a:spcPct val="150000"/>
              </a:lnSpc>
              <a:buFont typeface="+mj-lt"/>
              <a:buAutoNum type="arabicPeriod"/>
            </a:pPr>
            <a:r>
              <a:rPr altLang="es-ES" dirty="0" lang="es-ES" sz="1600"/>
              <a:t>¿Para qué sirve? </a:t>
            </a:r>
            <a:r>
              <a:rPr altLang="es-ES" dirty="0" lang="es-ES" sz="1600"/>
              <a:t>¿</a:t>
            </a:r>
            <a:r>
              <a:rPr altLang="es-ES" dirty="0" lang="es-ES" sz="1600"/>
              <a:t>A quiénes les sirve?</a:t>
            </a:r>
          </a:p>
          <a:p>
            <a:pPr indent="-457200" marL="457200">
              <a:lnSpc>
                <a:spcPct val="150000"/>
              </a:lnSpc>
              <a:buFont typeface="+mj-lt"/>
              <a:buAutoNum type="arabicPeriod"/>
            </a:pPr>
            <a:r>
              <a:rPr altLang="es-ES" dirty="0" lang="es-ES" sz="1600"/>
              <a:t>Resguardo/ Confidencialidad</a:t>
            </a:r>
          </a:p>
          <a:p>
            <a:pPr indent="-457200" marL="457200">
              <a:lnSpc>
                <a:spcPct val="150000"/>
              </a:lnSpc>
              <a:buFont typeface="+mj-lt"/>
              <a:buAutoNum type="arabicPeriod"/>
            </a:pPr>
            <a:endParaRPr altLang="es-ES" dirty="0" lang="es-ES" sz="1600"/>
          </a:p>
        </p:txBody>
      </p:sp>
      <p:sp>
        <p:nvSpPr>
          <p:cNvPr id="5" name="4 Marcador de pie de página"/>
          <p:cNvSpPr>
            <a:spLocks noGrp="1"/>
          </p:cNvSpPr>
          <p:nvPr>
            <p:ph idx="11" sz="quarter" type="ftr"/>
          </p:nvPr>
        </p:nvSpPr>
        <p:spPr>
          <a:xfrm rot="16200000">
            <a:off x="10329274" y="3809271"/>
            <a:ext cx="2947397" cy="365670"/>
          </a:xfrm>
        </p:spPr>
        <p:txBody>
          <a:bodyPr numCol="1"/>
          <a:lstStyle/>
          <a:p>
            <a:pPr algn="ctr"/>
            <a:r>
              <a:rPr altLang="es-ES" dirty="0" lang="es-ES" sz="1600"/>
              <a:t>www.pennayasociados.com</a:t>
            </a:r>
          </a:p>
          <a:p>
            <a:pPr algn="ctr"/>
            <a:endParaRPr altLang="es-ES" dirty="0" lang="es-ES" sz="1600"/>
          </a:p>
        </p:txBody>
      </p:sp>
      <p:pic>
        <p:nvPicPr>
          <p:cNvPr descr="C:\Users\FACU PC\Google Drive\Penna y Asociados\Luciana Mas\Penna y Asoc\logo Penna y Asoc.png" id="4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96964" y="6357045"/>
            <a:ext cx="2006539" cy="39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246589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es-ES" dirty="0" lang="es-ES" smtClean="0"/>
              <a:t>¿Qué es?</a:t>
            </a:r>
            <a:endParaRPr altLang="es-ES" dirty="0"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35560" y="2492896"/>
            <a:ext cx="7393632" cy="2971800"/>
          </a:xfrm>
        </p:spPr>
        <p:txBody>
          <a:bodyPr numCol="1">
            <a:normAutofit/>
          </a:bodyPr>
          <a:lstStyle/>
          <a:p>
            <a:pPr algn="ctr" indent="0" marL="0">
              <a:lnSpc>
                <a:spcPct val="150000"/>
              </a:lnSpc>
              <a:buNone/>
            </a:pPr>
            <a:r>
              <a:rPr altLang="es-ES" dirty="0" lang="es-ES" sz="1800"/>
              <a:t>Es un cuaderno digital/ físico personal de registro de todas las cuestiones que complejizan, dificultan, impactan en el trabajo día a día y en el cumplimiento de las funciones de los roles de los integrantes/ allegados de/a una organización.</a:t>
            </a:r>
            <a:endParaRPr altLang="es-ES" dirty="0" lang="es-ES" sz="1800"/>
          </a:p>
        </p:txBody>
      </p:sp>
      <p:sp>
        <p:nvSpPr>
          <p:cNvPr id="5" name="4 Marcador de pie de página"/>
          <p:cNvSpPr>
            <a:spLocks noGrp="1"/>
          </p:cNvSpPr>
          <p:nvPr>
            <p:ph idx="11" sz="quarter" type="ftr"/>
          </p:nvPr>
        </p:nvSpPr>
        <p:spPr>
          <a:xfrm rot="16200000">
            <a:off x="10309026" y="3809271"/>
            <a:ext cx="2947397" cy="365670"/>
          </a:xfrm>
        </p:spPr>
        <p:txBody>
          <a:bodyPr numCol="1"/>
          <a:lstStyle/>
          <a:p>
            <a:pPr algn="ctr"/>
            <a:r>
              <a:rPr altLang="es-ES" dirty="0" lang="es-ES" sz="1600"/>
              <a:t>www.pennayasociados.com</a:t>
            </a:r>
          </a:p>
          <a:p>
            <a:pPr algn="ctr"/>
            <a:endParaRPr altLang="es-ES" dirty="0" lang="es-ES" sz="1600"/>
          </a:p>
        </p:txBody>
      </p:sp>
      <p:pic>
        <p:nvPicPr>
          <p:cNvPr descr="C:\Users\FACU PC\Google Drive\Penna y Asociados\Luciana Mas\Penna y Asoc\logo Penna y Asoc.png" id="4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96964" y="6357045"/>
            <a:ext cx="2006539" cy="39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4517389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es-ES" dirty="0" lang="es-ES" smtClean="0"/>
              <a:t>¿</a:t>
            </a:r>
            <a:r>
              <a:rPr altLang="es-ES" dirty="0" lang="es-ES"/>
              <a:t>C</a:t>
            </a:r>
            <a:r>
              <a:rPr altLang="es-ES" dirty="0" lang="es-ES" smtClean="0"/>
              <a:t>ómo se completa?</a:t>
            </a:r>
            <a:endParaRPr altLang="es-ES" dirty="0"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indent="-514350" marL="514350">
              <a:lnSpc>
                <a:spcPct val="150000"/>
              </a:lnSpc>
              <a:buFont typeface="+mj-lt"/>
              <a:buAutoNum type="arabicPeriod"/>
            </a:pPr>
            <a:r>
              <a:rPr altLang="es-ES" dirty="0" lang="es-ES" sz="1600"/>
              <a:t>Como salga, como se pueda… Sin presiones ni exigencias, pero </a:t>
            </a:r>
            <a:r>
              <a:rPr altLang="es-ES" dirty="0" err="1" lang="es-ES" sz="1600"/>
              <a:t>intentandolo</a:t>
            </a:r>
            <a:r>
              <a:rPr altLang="es-ES" dirty="0" lang="es-ES" sz="1600"/>
              <a:t> de forma continua.</a:t>
            </a:r>
          </a:p>
          <a:p>
            <a:pPr indent="-514350" marL="514350">
              <a:lnSpc>
                <a:spcPct val="150000"/>
              </a:lnSpc>
              <a:buFont typeface="+mj-lt"/>
              <a:buAutoNum type="arabicPeriod"/>
            </a:pPr>
            <a:r>
              <a:rPr altLang="es-ES" dirty="0" lang="es-ES" sz="1600"/>
              <a:t>Lo ideal es ir incorporando el habito de registrar lo que pasó en el momento en que pasó y antes de reaccionar.</a:t>
            </a:r>
          </a:p>
          <a:p>
            <a:pPr indent="-514350" marL="514350">
              <a:lnSpc>
                <a:spcPct val="150000"/>
              </a:lnSpc>
              <a:buFont typeface="+mj-lt"/>
              <a:buAutoNum type="arabicPeriod"/>
            </a:pPr>
            <a:r>
              <a:rPr altLang="es-ES" dirty="0" lang="es-ES" sz="1600"/>
              <a:t>Si lo anterior no puede realizarse, lo mejor es tomar nota de una mínima cantidad de palabras que ayuden, durante el mismo día o al día siguiente, a reconstruir los hechos.</a:t>
            </a:r>
          </a:p>
          <a:p>
            <a:pPr indent="-514350" marL="514350">
              <a:lnSpc>
                <a:spcPct val="150000"/>
              </a:lnSpc>
              <a:buFont typeface="+mj-lt"/>
              <a:buAutoNum type="arabicPeriod"/>
            </a:pPr>
            <a:r>
              <a:rPr altLang="es-ES" dirty="0" lang="es-ES" sz="1600"/>
              <a:t>Otro buen habito es tomarse dos intervalos de tiempo (15 minutos es suficiente) todos los días para repasar la jornada: antes de almorzar y antes de cerrar el día</a:t>
            </a:r>
            <a:endParaRPr altLang="es-ES" dirty="0" lang="es-ES" sz="1600"/>
          </a:p>
        </p:txBody>
      </p:sp>
      <p:sp>
        <p:nvSpPr>
          <p:cNvPr id="5" name="4 Marcador de pie de página"/>
          <p:cNvSpPr>
            <a:spLocks noGrp="1"/>
          </p:cNvSpPr>
          <p:nvPr>
            <p:ph idx="11" sz="quarter" type="ftr"/>
          </p:nvPr>
        </p:nvSpPr>
        <p:spPr>
          <a:xfrm rot="16200000">
            <a:off x="10309026" y="3535923"/>
            <a:ext cx="2947397" cy="365670"/>
          </a:xfrm>
        </p:spPr>
        <p:txBody>
          <a:bodyPr numCol="1"/>
          <a:lstStyle/>
          <a:p>
            <a:pPr algn="ctr"/>
            <a:r>
              <a:rPr altLang="es-ES" dirty="0" lang="es-ES" sz="1600"/>
              <a:t>www.pennayasociados.com</a:t>
            </a:r>
          </a:p>
          <a:p>
            <a:pPr algn="ctr"/>
            <a:endParaRPr altLang="es-ES" dirty="0" lang="es-ES" sz="1600"/>
          </a:p>
        </p:txBody>
      </p:sp>
      <p:pic>
        <p:nvPicPr>
          <p:cNvPr descr="C:\Users\FACU PC\Google Drive\Penna y Asociados\Luciana Mas\Penna y Asoc\logo Penna y Asoc.png" id="4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96964" y="6357045"/>
            <a:ext cx="2006539" cy="39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0407622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es-ES" dirty="0" lang="es-ES" smtClean="0"/>
              <a:t>¿Cuál es el contenido mínimo?</a:t>
            </a:r>
            <a:endParaRPr altLang="es-ES" dirty="0"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indent="-514350" marL="514350">
              <a:lnSpc>
                <a:spcPct val="150000"/>
              </a:lnSpc>
              <a:buFont typeface="+mj-lt"/>
              <a:buAutoNum type="arabicPeriod"/>
            </a:pPr>
            <a:r>
              <a:rPr altLang="es-ES" dirty="0" lang="es-ES" sz="1800"/>
              <a:t>Fecha del evento</a:t>
            </a:r>
          </a:p>
          <a:p>
            <a:pPr indent="-514350" marL="514350">
              <a:lnSpc>
                <a:spcPct val="150000"/>
              </a:lnSpc>
              <a:buFont typeface="+mj-lt"/>
              <a:buAutoNum type="arabicPeriod"/>
            </a:pPr>
            <a:r>
              <a:rPr altLang="es-ES" dirty="0" lang="es-ES" sz="1800"/>
              <a:t>Descripción del evento</a:t>
            </a:r>
          </a:p>
          <a:p>
            <a:pPr indent="-514350" lvl="1" marL="914400">
              <a:lnSpc>
                <a:spcPct val="150000"/>
              </a:lnSpc>
              <a:buFont typeface="+mj-lt"/>
              <a:buAutoNum type="arabicPeriod"/>
            </a:pPr>
            <a:r>
              <a:rPr altLang="es-ES" dirty="0" lang="es-ES" sz="1600"/>
              <a:t>Participantes</a:t>
            </a:r>
          </a:p>
          <a:p>
            <a:pPr indent="-514350" lvl="1" marL="914400">
              <a:lnSpc>
                <a:spcPct val="150000"/>
              </a:lnSpc>
              <a:buFont typeface="+mj-lt"/>
              <a:buAutoNum type="arabicPeriod"/>
            </a:pPr>
            <a:r>
              <a:rPr altLang="es-ES" dirty="0" lang="es-ES" sz="1600"/>
              <a:t>Acontecimientos</a:t>
            </a:r>
          </a:p>
          <a:p>
            <a:pPr indent="-514350" marL="514350">
              <a:lnSpc>
                <a:spcPct val="150000"/>
              </a:lnSpc>
              <a:buFont typeface="+mj-lt"/>
              <a:buAutoNum type="arabicPeriod"/>
            </a:pPr>
            <a:r>
              <a:rPr altLang="es-ES" dirty="0" lang="es-ES" sz="1800"/>
              <a:t>Emociones</a:t>
            </a:r>
          </a:p>
          <a:p>
            <a:pPr indent="-514350" marL="514350">
              <a:lnSpc>
                <a:spcPct val="150000"/>
              </a:lnSpc>
              <a:buFont typeface="+mj-lt"/>
              <a:buAutoNum type="arabicPeriod"/>
            </a:pPr>
            <a:r>
              <a:rPr altLang="es-ES" dirty="0" lang="es-ES" sz="1800"/>
              <a:t>Notas posteriores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idx="11" sz="quarter" type="ftr"/>
          </p:nvPr>
        </p:nvSpPr>
        <p:spPr>
          <a:xfrm rot="16200000">
            <a:off x="10238158" y="3758651"/>
            <a:ext cx="2947397" cy="365670"/>
          </a:xfrm>
        </p:spPr>
        <p:txBody>
          <a:bodyPr numCol="1"/>
          <a:lstStyle/>
          <a:p>
            <a:pPr algn="ctr"/>
            <a:r>
              <a:rPr altLang="es-ES" dirty="0" lang="es-ES" sz="1600"/>
              <a:t>www.pennayasociados.com</a:t>
            </a:r>
          </a:p>
          <a:p>
            <a:pPr algn="ctr"/>
            <a:endParaRPr altLang="es-ES" dirty="0" lang="es-ES" sz="1600"/>
          </a:p>
        </p:txBody>
      </p:sp>
      <p:pic>
        <p:nvPicPr>
          <p:cNvPr descr="C:\Users\FACU PC\Google Drive\Penna y Asociados\Luciana Mas\Penna y Asoc\logo Penna y Asoc.png" id="4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96964" y="6357045"/>
            <a:ext cx="2006539" cy="39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0305293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775520" y="274638"/>
            <a:ext cx="7920880" cy="1143000"/>
          </a:xfrm>
        </p:spPr>
        <p:txBody>
          <a:bodyPr numCol="1">
            <a:normAutofit fontScale="90000"/>
          </a:bodyPr>
          <a:lstStyle/>
          <a:p>
            <a:r>
              <a:rPr altLang="es-ES" dirty="0" lang="es-ES" smtClean="0"/>
              <a:t>¿Para qué sirve? ¿A quiénes le sirve?</a:t>
            </a:r>
            <a:endParaRPr altLang="es-ES" dirty="0" lang="es-ES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2152650" y="1825625"/>
          <a:ext cx="7886700" cy="4436708"/>
        </p:xfrm>
        <a:graphic>
          <a:graphicData uri="http://schemas.openxmlformats.org/drawingml/2006/table">
            <a:tbl>
              <a:tblPr bandRow="1" firstRow="1">
                <a:tableStyleId>{5C22544A-7EE6-4342-B048-85BDC9FD1C3A}</a:tableStyleId>
              </a:tblPr>
              <a:tblGrid>
                <a:gridCol w="489776"/>
                <a:gridCol w="7396924"/>
              </a:tblGrid>
              <a:tr h="504788">
                <a:tc gridSpan="2">
                  <a:txBody>
                    <a:bodyPr numCol="1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altLang="es-ES" dirty="0" lang="es-ES" smtClean="0" sz="1600"/>
                        <a:t>A quien la completa</a:t>
                      </a:r>
                      <a:endParaRPr altLang="es-ES" dirty="0" lang="es-ES" sz="1600"/>
                    </a:p>
                  </a:txBody>
                  <a:tcPr marL="97338" marR="97338"/>
                </a:tc>
                <a:tc hMerge="1">
                  <a:txBody>
                    <a:bodyPr numCol="1"/>
                    <a:lstStyle/>
                    <a:p>
                      <a:pPr indent="-342900" marL="342900">
                        <a:buAutoNum type="arabicPeriod"/>
                      </a:pPr>
                      <a:endParaRPr altLang="es-ES" dirty="0" lang="es-ES" sz="1400"/>
                    </a:p>
                  </a:txBody>
                  <a:tcPr/>
                </a:tc>
              </a:tr>
              <a:tr h="705320">
                <a:tc>
                  <a:txBody>
                    <a:bodyPr numCol="1"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altLang="es-ES" dirty="0" lang="es-ES" smtClean="0" sz="1600"/>
                        <a:t>1</a:t>
                      </a:r>
                      <a:endParaRPr altLang="es-ES" dirty="0" lang="es-ES" sz="1600"/>
                    </a:p>
                  </a:txBody>
                  <a:tcPr marL="97338" marR="97338"/>
                </a:tc>
                <a:tc>
                  <a:txBody>
                    <a:bodyPr numCol="1"/>
                    <a:lstStyle/>
                    <a:p>
                      <a:pPr indent="0" marL="0">
                        <a:lnSpc>
                          <a:spcPct val="150000"/>
                        </a:lnSpc>
                        <a:buNone/>
                      </a:pPr>
                      <a:r>
                        <a:rPr altLang="es-ES" b="1" dirty="0" lang="es-ES" smtClean="0" sz="1600"/>
                        <a:t>A actuar en lugar de reaccionar.</a:t>
                      </a:r>
                      <a:r>
                        <a:rPr altLang="es-ES" b="1" baseline="0" dirty="0" lang="es-ES" smtClean="0" sz="1600"/>
                        <a:t> </a:t>
                      </a:r>
                      <a:r>
                        <a:rPr altLang="es-ES" b="0" baseline="0" dirty="0" lang="es-ES" smtClean="0" sz="1600"/>
                        <a:t>El </a:t>
                      </a:r>
                      <a:r>
                        <a:rPr altLang="es-ES" b="0" dirty="0" lang="es-ES" smtClean="0" sz="1600"/>
                        <a:t>poder escribir una situación</a:t>
                      </a:r>
                      <a:r>
                        <a:rPr altLang="es-ES" b="0" baseline="0" dirty="0" lang="es-ES" smtClean="0" sz="1600"/>
                        <a:t> problemática que impacta, ayuda a no reaccionar y no tomar decisiones/ acciones impactado por emociones y poder tomar decisiones y actuar en base a criterio no influenciado</a:t>
                      </a:r>
                    </a:p>
                  </a:txBody>
                  <a:tcPr marL="97338" marR="97338"/>
                </a:tc>
              </a:tr>
              <a:tr h="705320">
                <a:tc>
                  <a:txBody>
                    <a:bodyPr numCol="1"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altLang="es-ES" dirty="0" lang="es-ES" smtClean="0" sz="1600"/>
                        <a:t>2</a:t>
                      </a:r>
                      <a:endParaRPr altLang="es-ES" dirty="0" lang="es-ES" sz="1600"/>
                    </a:p>
                  </a:txBody>
                  <a:tcPr marL="97338" marR="97338"/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altLang="es-ES" b="1" baseline="0" dirty="0" lang="es-ES" smtClean="0" sz="1600"/>
                        <a:t>A pensar. </a:t>
                      </a:r>
                      <a:r>
                        <a:rPr altLang="es-ES" b="0" baseline="0" dirty="0" lang="es-ES" smtClean="0" sz="1600"/>
                        <a:t>El describir la situación permite descomponerla en elementos  y tomar distancia suficiente como para despersonificarla y tomar una lectura menos contaminada, más integral y constructiva que de luz a los problemas laborales.</a:t>
                      </a:r>
                      <a:endParaRPr altLang="es-ES" dirty="0" lang="es-ES" sz="1600"/>
                    </a:p>
                  </a:txBody>
                  <a:tcPr marL="97338" marR="97338"/>
                </a:tc>
              </a:tr>
              <a:tr h="1286173">
                <a:tc>
                  <a:txBody>
                    <a:bodyPr numCol="1"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altLang="es-ES" dirty="0" lang="es-ES" smtClean="0" sz="1600"/>
                        <a:t>3</a:t>
                      </a:r>
                      <a:endParaRPr altLang="es-ES" dirty="0" lang="es-ES" sz="1600"/>
                    </a:p>
                  </a:txBody>
                  <a:tcPr marL="97338" marR="97338"/>
                </a:tc>
                <a:tc>
                  <a:txBody>
                    <a:bodyPr numCol="1"/>
                    <a:lstStyle/>
                    <a:p>
                      <a:pPr algn="l" defTabSz="914400" eaLnBrk="1" hangingPunct="1" indent="0" latinLnBrk="0" marL="0" marR="0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s-ES" b="1" baseline="0" dirty="0" lang="es-ES" smtClean="0" sz="1600"/>
                        <a:t>A tomar mayor conciencia. </a:t>
                      </a:r>
                      <a:r>
                        <a:rPr altLang="es-ES" b="0" baseline="0" dirty="0" lang="es-ES" smtClean="0" sz="1600"/>
                        <a:t> Sea el registro anterior o posterior a los hechos, el tener el relato de los acontecimientos y de las emociones y poder leerlo y/o conversarlo, facilita la revisión y eventual reflexión de forma individual o asistida por un externo.</a:t>
                      </a:r>
                      <a:endParaRPr altLang="es-ES" b="1" baseline="0" dirty="0" lang="es-ES" smtClean="0" sz="1600"/>
                    </a:p>
                    <a:p>
                      <a:pPr>
                        <a:lnSpc>
                          <a:spcPct val="150000"/>
                        </a:lnSpc>
                      </a:pPr>
                      <a:endParaRPr altLang="es-ES" dirty="0" lang="es-ES" sz="1600"/>
                    </a:p>
                  </a:txBody>
                  <a:tcPr marL="97338" marR="97338"/>
                </a:tc>
              </a:tr>
            </a:tbl>
          </a:graphicData>
        </a:graphic>
      </p:graphicFrame>
      <p:sp>
        <p:nvSpPr>
          <p:cNvPr id="6" name="4 Marcador de pie de página"/>
          <p:cNvSpPr>
            <a:spLocks noGrp="1"/>
          </p:cNvSpPr>
          <p:nvPr>
            <p:ph idx="11" sz="quarter" type="ftr"/>
          </p:nvPr>
        </p:nvSpPr>
        <p:spPr>
          <a:xfrm rot="16200000">
            <a:off x="10167290" y="3778899"/>
            <a:ext cx="2947397" cy="365670"/>
          </a:xfrm>
        </p:spPr>
        <p:txBody>
          <a:bodyPr numCol="1"/>
          <a:lstStyle/>
          <a:p>
            <a:pPr algn="ctr"/>
            <a:r>
              <a:rPr altLang="es-ES" dirty="0" lang="es-ES" sz="1600"/>
              <a:t>www.pennayasociados.com</a:t>
            </a:r>
          </a:p>
          <a:p>
            <a:pPr algn="ctr"/>
            <a:endParaRPr altLang="es-ES" dirty="0" lang="es-ES" sz="1600"/>
          </a:p>
        </p:txBody>
      </p:sp>
      <p:pic>
        <p:nvPicPr>
          <p:cNvPr descr="C:\Users\FACU PC\Google Drive\Penna y Asociados\Luciana Mas\Penna y Asoc\logo Penna y Asoc.png" id="5" name="Picture 4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96964" y="6357045"/>
            <a:ext cx="2006539" cy="39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797722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981720" cy="1143000"/>
          </a:xfrm>
        </p:spPr>
        <p:txBody>
          <a:bodyPr numCol="1">
            <a:normAutofit fontScale="90000"/>
          </a:bodyPr>
          <a:lstStyle/>
          <a:p>
            <a:r>
              <a:rPr altLang="es-ES" dirty="0" lang="es-ES" smtClean="0"/>
              <a:t>¿Para qué sirve? ¿A quiénes le sirve?</a:t>
            </a:r>
            <a:endParaRPr altLang="es-ES" dirty="0" lang="es-ES"/>
          </a:p>
        </p:txBody>
      </p:sp>
      <p:graphicFrame>
        <p:nvGraphicFramePr>
          <p:cNvPr id="5" name="3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2152650" y="1825626"/>
          <a:ext cx="7886700" cy="3802641"/>
        </p:xfrm>
        <a:graphic>
          <a:graphicData uri="http://schemas.openxmlformats.org/drawingml/2006/table">
            <a:tbl>
              <a:tblPr bandRow="1" firstRow="1">
                <a:tableStyleId>{5C22544A-7EE6-4342-B048-85BDC9FD1C3A}</a:tableStyleId>
              </a:tblPr>
              <a:tblGrid>
                <a:gridCol w="489776"/>
                <a:gridCol w="7396924"/>
              </a:tblGrid>
              <a:tr h="504788">
                <a:tc gridSpan="2">
                  <a:txBody>
                    <a:bodyPr numCol="1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altLang="es-ES" dirty="0" lang="es-ES" smtClean="0" sz="1600"/>
                        <a:t>A la organización</a:t>
                      </a:r>
                      <a:endParaRPr altLang="es-ES" dirty="0" lang="es-ES" sz="1600"/>
                    </a:p>
                  </a:txBody>
                  <a:tcPr marL="97338" marR="97338"/>
                </a:tc>
                <a:tc hMerge="1">
                  <a:txBody>
                    <a:bodyPr numCol="1"/>
                    <a:lstStyle/>
                    <a:p>
                      <a:pPr indent="-342900" marL="342900">
                        <a:buAutoNum type="arabicPeriod"/>
                      </a:pPr>
                      <a:endParaRPr altLang="es-ES" dirty="0" lang="es-ES" sz="1400"/>
                    </a:p>
                  </a:txBody>
                  <a:tcPr/>
                </a:tc>
              </a:tr>
              <a:tr h="705320">
                <a:tc>
                  <a:txBody>
                    <a:bodyPr numCol="1"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altLang="es-ES" dirty="0" lang="es-ES" smtClean="0" sz="1600"/>
                        <a:t>1</a:t>
                      </a:r>
                      <a:endParaRPr altLang="es-ES" dirty="0" lang="es-ES" sz="1600"/>
                    </a:p>
                  </a:txBody>
                  <a:tcPr marL="97338" marR="97338"/>
                </a:tc>
                <a:tc>
                  <a:txBody>
                    <a:bodyPr numCol="1"/>
                    <a:lstStyle/>
                    <a:p>
                      <a:pPr indent="0" marL="0">
                        <a:lnSpc>
                          <a:spcPct val="150000"/>
                        </a:lnSpc>
                        <a:buNone/>
                      </a:pPr>
                      <a:r>
                        <a:rPr altLang="es-ES" b="1" baseline="0" dirty="0" lang="es-ES" smtClean="0" sz="1600"/>
                        <a:t>Mejora el clima.  </a:t>
                      </a:r>
                      <a:r>
                        <a:rPr altLang="es-ES" b="0" baseline="0" dirty="0" lang="es-ES" smtClean="0" sz="1600"/>
                        <a:t>Es esperable que los ruidos inter personales disminuyan y paulatinamente los integrantes de la organización se comporten de forma más tolerantes y consciente.</a:t>
                      </a:r>
                    </a:p>
                  </a:txBody>
                  <a:tcPr marL="97338" marR="97338"/>
                </a:tc>
              </a:tr>
              <a:tr h="705320">
                <a:tc>
                  <a:txBody>
                    <a:bodyPr numCol="1"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altLang="es-ES" dirty="0" lang="es-ES" smtClean="0" sz="1600"/>
                        <a:t>2</a:t>
                      </a:r>
                      <a:endParaRPr altLang="es-ES" dirty="0" lang="es-ES" sz="1600"/>
                    </a:p>
                  </a:txBody>
                  <a:tcPr marL="97338" marR="97338"/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altLang="es-ES" b="1" baseline="0" dirty="0" lang="es-ES" smtClean="0" sz="1600"/>
                        <a:t>Enfoca el trabajo diario. </a:t>
                      </a:r>
                      <a:r>
                        <a:rPr altLang="es-ES" b="0" baseline="0" dirty="0" lang="es-ES" smtClean="0" sz="1600"/>
                        <a:t>La mejora en el clima (vínculos interpersonales) facilitará el enfoque en los procesos habituales de trabajo.</a:t>
                      </a:r>
                      <a:endParaRPr altLang="es-ES" dirty="0" lang="es-ES" sz="1600"/>
                    </a:p>
                  </a:txBody>
                  <a:tcPr marL="97338" marR="97338"/>
                </a:tc>
              </a:tr>
              <a:tr h="1286173">
                <a:tc>
                  <a:txBody>
                    <a:bodyPr numCol="1"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altLang="es-ES" dirty="0" lang="es-ES" smtClean="0" sz="1600"/>
                        <a:t>3</a:t>
                      </a:r>
                      <a:endParaRPr altLang="es-ES" dirty="0" lang="es-ES" sz="1600"/>
                    </a:p>
                  </a:txBody>
                  <a:tcPr marL="97338" marR="97338"/>
                </a:tc>
                <a:tc>
                  <a:txBody>
                    <a:bodyPr numCol="1"/>
                    <a:lstStyle/>
                    <a:p>
                      <a:pPr algn="l" defTabSz="914400" eaLnBrk="1" hangingPunct="1" indent="0" latinLnBrk="0" marL="0" marR="0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s-ES" b="1" baseline="0" dirty="0" lang="es-ES" smtClean="0" sz="1600"/>
                        <a:t>Enfoca el trabajo de desarrollo organizacional. </a:t>
                      </a:r>
                      <a:r>
                        <a:rPr altLang="es-ES" b="0" baseline="0" dirty="0" lang="es-ES" smtClean="0" sz="1600"/>
                        <a:t> Los analistas organizacionales estarán más orientados al desarrollo organizacional que a la puesta a punto social.</a:t>
                      </a:r>
                      <a:endParaRPr altLang="es-ES" dirty="0" lang="es-ES" sz="1600"/>
                    </a:p>
                  </a:txBody>
                  <a:tcPr marL="97338" marR="97338"/>
                </a:tc>
              </a:tr>
            </a:tbl>
          </a:graphicData>
        </a:graphic>
      </p:graphicFrame>
      <p:sp>
        <p:nvSpPr>
          <p:cNvPr id="7" name="4 Marcador de pie de página"/>
          <p:cNvSpPr>
            <a:spLocks noGrp="1"/>
          </p:cNvSpPr>
          <p:nvPr>
            <p:ph idx="11" sz="quarter" type="ftr"/>
          </p:nvPr>
        </p:nvSpPr>
        <p:spPr>
          <a:xfrm rot="16200000">
            <a:off x="10329274" y="3768775"/>
            <a:ext cx="2947397" cy="365670"/>
          </a:xfrm>
        </p:spPr>
        <p:txBody>
          <a:bodyPr numCol="1"/>
          <a:lstStyle/>
          <a:p>
            <a:pPr algn="ctr"/>
            <a:r>
              <a:rPr altLang="es-ES" dirty="0" lang="es-ES" sz="1600"/>
              <a:t>www.pennayasociados.com</a:t>
            </a:r>
          </a:p>
          <a:p>
            <a:pPr algn="ctr"/>
            <a:endParaRPr altLang="es-ES" dirty="0" lang="es-ES" sz="1600"/>
          </a:p>
        </p:txBody>
      </p:sp>
      <p:pic>
        <p:nvPicPr>
          <p:cNvPr descr="C:\Users\FACU PC\Google Drive\Penna y Asociados\Luciana Mas\Penna y Asoc\logo Penna y Asoc.png" id="6" name="Picture 5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96964" y="6357045"/>
            <a:ext cx="2006539" cy="39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419096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Título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036805" cy="1143000"/>
          </a:xfrm>
        </p:spPr>
        <p:txBody>
          <a:bodyPr numCol="1">
            <a:normAutofit fontScale="90000"/>
          </a:bodyPr>
          <a:lstStyle/>
          <a:p>
            <a:r>
              <a:rPr altLang="es-ES" dirty="0" lang="es-ES" smtClean="0"/>
              <a:t>¿Para qué sirve? ¿A quiénes le sirve?</a:t>
            </a:r>
            <a:endParaRPr altLang="es-ES" dirty="0" lang="es-ES"/>
          </a:p>
        </p:txBody>
      </p:sp>
      <p:graphicFrame>
        <p:nvGraphicFramePr>
          <p:cNvPr id="6" name="3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1631504" y="1412776"/>
          <a:ext cx="8352928" cy="4539072"/>
        </p:xfrm>
        <a:graphic>
          <a:graphicData uri="http://schemas.openxmlformats.org/drawingml/2006/table">
            <a:tbl>
              <a:tblPr bandRow="1" firstRow="1">
                <a:tableStyleId>{5C22544A-7EE6-4342-B048-85BDC9FD1C3A}</a:tableStyleId>
              </a:tblPr>
              <a:tblGrid>
                <a:gridCol w="518729"/>
                <a:gridCol w="7834199"/>
              </a:tblGrid>
              <a:tr h="384379">
                <a:tc gridSpan="2">
                  <a:txBody>
                    <a:bodyPr numCol="1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altLang="es-ES" dirty="0" lang="es-ES" smtClean="0" sz="1200"/>
                        <a:t>A los analistas</a:t>
                      </a:r>
                      <a:r>
                        <a:rPr altLang="es-ES" baseline="0" dirty="0" lang="es-ES" smtClean="0" sz="1200"/>
                        <a:t> organizacionales.</a:t>
                      </a:r>
                      <a:endParaRPr altLang="es-ES" dirty="0" lang="es-ES" sz="1200"/>
                    </a:p>
                  </a:txBody>
                  <a:tcPr/>
                </a:tc>
                <a:tc hMerge="1">
                  <a:txBody>
                    <a:bodyPr numCol="1"/>
                    <a:lstStyle/>
                    <a:p>
                      <a:pPr indent="-342900" marL="342900">
                        <a:buAutoNum type="arabicPeriod"/>
                      </a:pPr>
                      <a:endParaRPr altLang="es-ES" dirty="0" lang="es-ES" sz="1400"/>
                    </a:p>
                  </a:txBody>
                  <a:tcPr/>
                </a:tc>
              </a:tr>
              <a:tr h="812333">
                <a:tc>
                  <a:txBody>
                    <a:bodyPr numCol="1"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altLang="es-ES" dirty="0" lang="es-ES" smtClean="0" sz="1200"/>
                        <a:t>1</a:t>
                      </a:r>
                      <a:endParaRPr altLang="es-ES" dirty="0" lang="es-ES" sz="12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indent="0" marL="0">
                        <a:lnSpc>
                          <a:spcPct val="150000"/>
                        </a:lnSpc>
                        <a:buNone/>
                      </a:pPr>
                      <a:r>
                        <a:rPr altLang="es-ES" b="1" baseline="0" dirty="0" lang="es-ES" smtClean="0" sz="1200"/>
                        <a:t>A disminuir la distancia con la organización.  </a:t>
                      </a:r>
                      <a:r>
                        <a:rPr altLang="es-ES" b="0" baseline="0" dirty="0" lang="es-ES" smtClean="0" sz="1200"/>
                        <a:t>El contar con un relato diario (compartido) hace que el analista organizacional pueda conocer de antemano y en mayor cantidad, los eventos que suceden en la organización, antes del momento de encuentro con la misma.</a:t>
                      </a:r>
                    </a:p>
                  </a:txBody>
                  <a:tcPr/>
                </a:tc>
              </a:tr>
              <a:tr h="1072195">
                <a:tc>
                  <a:txBody>
                    <a:bodyPr numCol="1"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altLang="es-ES" dirty="0" lang="es-ES" smtClean="0" sz="1200"/>
                        <a:t>2</a:t>
                      </a:r>
                      <a:endParaRPr altLang="es-ES" dirty="0" lang="es-ES" sz="12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altLang="es-ES" b="1" baseline="0" dirty="0" lang="es-ES" smtClean="0" sz="1200"/>
                        <a:t>A disminuir los sesgos de anclaje en los relatos que escuchamos producto de la proximidad del evento con la reunión. </a:t>
                      </a:r>
                      <a:r>
                        <a:rPr altLang="es-ES" b="0" baseline="0" dirty="0" lang="es-ES" smtClean="0" sz="1200"/>
                        <a:t> Es habitual que ante cada reunión el contenido inicie por lo más próximo/ impactante y no por lo prioritario, sobre todo en organizaciones donde el registro y la planificación es bajo. De esta forma, el analista tiene mayor posibilidad de conducción de los temas por estar enterado de los acontecimientos previamente.</a:t>
                      </a:r>
                      <a:endParaRPr altLang="es-ES" dirty="0" lang="es-ES" sz="1200"/>
                    </a:p>
                  </a:txBody>
                  <a:tcPr/>
                </a:tc>
              </a:tr>
              <a:tr h="979378">
                <a:tc>
                  <a:txBody>
                    <a:bodyPr numCol="1"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altLang="es-ES" dirty="0" lang="es-ES" smtClean="0" sz="1200"/>
                        <a:t>3</a:t>
                      </a:r>
                      <a:endParaRPr altLang="es-ES" dirty="0" lang="es-ES" sz="12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altLang="es-ES" b="1" dirty="0" lang="es-ES" smtClean="0" sz="1200"/>
                        <a:t>A</a:t>
                      </a:r>
                      <a:r>
                        <a:rPr altLang="es-ES" b="1" baseline="0" dirty="0" lang="es-ES" smtClean="0" sz="1200"/>
                        <a:t> incrementar el conocimiento sobre la cultura organizacional.  </a:t>
                      </a:r>
                      <a:r>
                        <a:rPr altLang="es-ES" b="0" baseline="0" dirty="0" lang="es-ES" smtClean="0" sz="1200"/>
                        <a:t>Contar con esta herramienta en distintos lugares de la organización ayuda a poder encontrar regularidades y poder discriminar dentro de las regularidades, las cuestiones genéricas de las individuales.</a:t>
                      </a:r>
                      <a:endParaRPr altLang="es-ES" b="1" dirty="0" lang="es-ES" sz="1200"/>
                    </a:p>
                  </a:txBody>
                  <a:tcPr/>
                </a:tc>
              </a:tr>
              <a:tr h="1072195">
                <a:tc>
                  <a:txBody>
                    <a:bodyPr numCol="1"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altLang="es-ES" dirty="0" lang="es-ES" smtClean="0" sz="1200"/>
                        <a:t>4</a:t>
                      </a:r>
                      <a:endParaRPr altLang="es-ES" dirty="0" lang="es-ES" sz="12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altLang="es-ES" b="1" dirty="0" lang="es-ES" smtClean="0" sz="1200"/>
                        <a:t>A encontrar una organización</a:t>
                      </a:r>
                      <a:r>
                        <a:rPr altLang="es-ES" b="1" baseline="0" dirty="0" lang="es-ES" smtClean="0" sz="1200"/>
                        <a:t> menos afectada y más dispuesta a trabajar organizacionalmente que social/ psicológicamente.  </a:t>
                      </a:r>
                      <a:r>
                        <a:rPr altLang="es-ES" b="0" baseline="0" dirty="0" lang="es-ES" smtClean="0" sz="1200"/>
                        <a:t>Es esperable que producto de los registros, y algún intercambio entre las reuniones, el clima con el que nos encontremos esté en mejores condiciones para trabajar en cuestiones de desarrollo y no tanto en «volver a la calma»</a:t>
                      </a:r>
                      <a:endParaRPr altLang="es-ES" b="1" dirty="0" lang="es-ES" sz="12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4 Marcador de pie de página"/>
          <p:cNvSpPr>
            <a:spLocks noGrp="1"/>
          </p:cNvSpPr>
          <p:nvPr>
            <p:ph idx="11" sz="quarter" type="ftr"/>
          </p:nvPr>
        </p:nvSpPr>
        <p:spPr>
          <a:xfrm rot="16200000">
            <a:off x="10329274" y="3799147"/>
            <a:ext cx="2947397" cy="365670"/>
          </a:xfrm>
        </p:spPr>
        <p:txBody>
          <a:bodyPr numCol="1"/>
          <a:lstStyle/>
          <a:p>
            <a:pPr algn="ctr"/>
            <a:r>
              <a:rPr altLang="es-ES" dirty="0" lang="es-ES" sz="1600"/>
              <a:t>www.pennayasociados.com</a:t>
            </a:r>
          </a:p>
          <a:p>
            <a:pPr algn="ctr"/>
            <a:endParaRPr altLang="es-ES" dirty="0" lang="es-ES" sz="1600"/>
          </a:p>
        </p:txBody>
      </p:sp>
      <p:pic>
        <p:nvPicPr>
          <p:cNvPr descr="C:\Users\FACU PC\Google Drive\Penna y Asociados\Luciana Mas\Penna y Asoc\logo Penna y Asoc.png" id="4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96964" y="6357045"/>
            <a:ext cx="2006539" cy="39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844533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es-ES" dirty="0" lang="es-ES" smtClean="0"/>
              <a:t>Resguardo/ Confidencialidad</a:t>
            </a:r>
            <a:endParaRPr altLang="es-ES" dirty="0" lang="es-ES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algn="just" indent="0" marL="0">
              <a:lnSpc>
                <a:spcPct val="150000"/>
              </a:lnSpc>
              <a:buNone/>
            </a:pPr>
            <a:r>
              <a:rPr altLang="es-ES" dirty="0" lang="es-ES" sz="1800"/>
              <a:t>La bitácora es una herramienta organizacional de uso privado.</a:t>
            </a:r>
          </a:p>
          <a:p>
            <a:pPr algn="just" indent="0" marL="0">
              <a:lnSpc>
                <a:spcPct val="150000"/>
              </a:lnSpc>
              <a:buNone/>
            </a:pPr>
            <a:endParaRPr altLang="es-ES" dirty="0" lang="es-ES" sz="1800"/>
          </a:p>
          <a:p>
            <a:pPr algn="just" indent="0" marL="0">
              <a:lnSpc>
                <a:spcPct val="150000"/>
              </a:lnSpc>
              <a:buNone/>
            </a:pPr>
            <a:r>
              <a:rPr altLang="es-ES" dirty="0" lang="es-ES" sz="1800"/>
              <a:t>Su contenido debe ser tratado con sumo respeto y cuidado, dado que mayoritariamente expresará hechos de naturaleza real para quien describe. </a:t>
            </a:r>
          </a:p>
          <a:p>
            <a:pPr algn="just" indent="0" marL="0">
              <a:lnSpc>
                <a:spcPct val="150000"/>
              </a:lnSpc>
              <a:buNone/>
            </a:pPr>
            <a:endParaRPr altLang="es-ES" dirty="0" lang="es-ES" sz="1800"/>
          </a:p>
          <a:p>
            <a:pPr algn="just" indent="0" marL="0">
              <a:lnSpc>
                <a:spcPct val="150000"/>
              </a:lnSpc>
              <a:buNone/>
            </a:pPr>
            <a:r>
              <a:rPr altLang="es-ES" dirty="0" lang="es-ES" sz="1800"/>
              <a:t>Esto quiere decir que el contenido expresa una realidad del mundo interior de la persona que no debe estar sujeto a verificación ni discusión con ningún otro actor que no sea solicitado por quien la completa.</a:t>
            </a:r>
            <a:endParaRPr altLang="es-ES" dirty="0" lang="es-ES" sz="1800"/>
          </a:p>
        </p:txBody>
      </p:sp>
      <p:sp>
        <p:nvSpPr>
          <p:cNvPr id="5" name="4 Marcador de pie de página"/>
          <p:cNvSpPr>
            <a:spLocks noGrp="1"/>
          </p:cNvSpPr>
          <p:nvPr>
            <p:ph idx="11" sz="quarter" type="ftr"/>
          </p:nvPr>
        </p:nvSpPr>
        <p:spPr>
          <a:xfrm rot="16200000">
            <a:off x="10349522" y="3606791"/>
            <a:ext cx="2947397" cy="365670"/>
          </a:xfrm>
        </p:spPr>
        <p:txBody>
          <a:bodyPr numCol="1"/>
          <a:lstStyle/>
          <a:p>
            <a:pPr algn="ctr"/>
            <a:r>
              <a:rPr altLang="es-ES" dirty="0" lang="es-ES" sz="1600"/>
              <a:t>www.pennayasociados.com</a:t>
            </a:r>
          </a:p>
          <a:p>
            <a:pPr algn="ctr"/>
            <a:endParaRPr altLang="es-ES" dirty="0" lang="es-ES" sz="1600"/>
          </a:p>
        </p:txBody>
      </p:sp>
      <p:pic>
        <p:nvPicPr>
          <p:cNvPr descr="C:\Users\FACU PC\Google Drive\Penna y Asociados\Luciana Mas\Penna y Asoc\logo Penna y Asoc.png" id="4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96964" y="6357045"/>
            <a:ext cx="2006539" cy="39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068716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panose="020F0302020204030204"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panose="020F0502020204030204"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algn="ctr" cap="flat" cmpd="sng" w="6350">
          <a:solidFill>
            <a:schemeClr val="phClr"/>
          </a:solidFill>
          <a:prstDash val="solid"/>
          <a:miter lim="800000"/>
        </a:ln>
        <a:ln algn="ctr" cap="flat" cmpd="sng" w="12700">
          <a:solidFill>
            <a:schemeClr val="phClr"/>
          </a:solidFill>
          <a:prstDash val="solid"/>
          <a:miter lim="800000"/>
        </a:ln>
        <a:ln algn="ctr" cap="flat" cmpd="sng" w="19050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Company>Hewlett-Packard</Company>
  <Words>772</Words>
  <Paragraphs>62</Paragraphs>
  <Slides>9</Slides>
  <Notes>0</Notes>
  <TotalTime>0</TotalTime>
  <HiddenSlides>0</HiddenSlides>
  <MMClips>0</MMClips>
  <ScaleCrop>false</ScaleCrop>
  <HeadingPairs>
    <vt:vector baseType="variant" size="6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baseType="lpstr" size="13">
      <vt:lpstr>Arial</vt:lpstr>
      <vt:lpstr>Calibri</vt:lpstr>
      <vt:lpstr>Calibri Light</vt:lpstr>
      <vt:lpstr>Tema de Office</vt:lpstr>
      <vt:lpstr>Bitácora</vt:lpstr>
      <vt:lpstr>Contenido</vt:lpstr>
      <vt:lpstr>¿Qué es?</vt:lpstr>
      <vt:lpstr>¿Cómo se completa?</vt:lpstr>
      <vt:lpstr>¿Cuál es el contenido mínimo?</vt:lpstr>
      <vt:lpstr>¿Para qué sirve? ¿A quiénes le sirve?</vt:lpstr>
      <vt:lpstr>¿Para qué sirve? ¿A quiénes le sirve?</vt:lpstr>
      <vt:lpstr>¿Para qué sirve? ¿A quiénes le sirve?</vt:lpstr>
      <vt:lpstr>Resguardo/ Confidencialidad</vt:lpstr>
    </vt:vector>
  </TitlesOfParts>
  <LinksUpToDate>false</LinksUpToDate>
  <SharedDoc>false</SharedDoc>
  <HyperlinksChanged>false</HyperlinksChanged>
  <Application>Microsoft Office PowerPoint</Application>
  <AppVersion>15.0000</AppVersion>
  <PresentationFormat>Panorámica</PresentationFormat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2016-04-20T11:53:17Z</dcterms:created>
  <dc:creator>Luciana Mas</dc:creator>
  <cp:lastModifiedBy>Luciana Mas</cp:lastModifiedBy>
  <dcterms:modified xsi:type="dcterms:W3CDTF">2016-04-20T11:53:24Z</dcterms:modified>
  <cp:revision>1</cp:revision>
  <dc:title>Bitácora</dc:title>
</cp:coreProperties>
</file>