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B9DB5-38E0-4CE2-9603-A4D56DEE5A2A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23CD6-78D2-43B6-B5C4-47999A47C68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918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D2D59-ECFF-449C-A3FC-D94862D7B8A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53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225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498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470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228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619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094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858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78230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1863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2738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9483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13A09-A841-42BA-B5E9-6A4F1D6E103D}" type="datetimeFigureOut">
              <a:rPr lang="es-AR" smtClean="0"/>
              <a:t>20/04/2016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A4B7-1D1D-49E1-80B1-281F0CF4F80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38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5780" y="2789418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 smtClean="0"/>
              <a:t>Organización</a:t>
            </a:r>
            <a:r>
              <a:rPr lang="es-ES" baseline="0" dirty="0" smtClean="0"/>
              <a:t> y </a:t>
            </a:r>
            <a:r>
              <a:rPr lang="es-ES" dirty="0" smtClean="0"/>
              <a:t>Estructura Ejecutiva</a:t>
            </a:r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3" name="Picture 2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48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Evolución de la Estructura Ejecutiva</a:t>
            </a:r>
            <a:endParaRPr lang="es-E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 rot="16200000">
            <a:off x="3411538" y="1714450"/>
            <a:ext cx="55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 b="1">
                <a:solidFill>
                  <a:srgbClr val="6B4723"/>
                </a:solidFill>
                <a:latin typeface="Century Gothic" pitchFamily="34" charset="0"/>
              </a:rPr>
              <a:t>alto</a:t>
            </a:r>
            <a:endParaRPr lang="es-AR" sz="1600" b="1">
              <a:solidFill>
                <a:srgbClr val="6B4723"/>
              </a:solidFill>
              <a:latin typeface="Century Gothic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rot="16200000">
            <a:off x="3281363" y="3159075"/>
            <a:ext cx="819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 b="1">
                <a:solidFill>
                  <a:srgbClr val="6B4723"/>
                </a:solidFill>
                <a:latin typeface="Century Gothic" pitchFamily="34" charset="0"/>
              </a:rPr>
              <a:t>medio</a:t>
            </a:r>
            <a:endParaRPr lang="es-AR" sz="1600" b="1">
              <a:solidFill>
                <a:srgbClr val="6B4723"/>
              </a:solidFill>
              <a:latin typeface="Century Gothic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16200000">
            <a:off x="3372644" y="4344144"/>
            <a:ext cx="63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 b="1">
                <a:solidFill>
                  <a:srgbClr val="6B4723"/>
                </a:solidFill>
                <a:latin typeface="Century Gothic" pitchFamily="34" charset="0"/>
              </a:rPr>
              <a:t>bajo</a:t>
            </a:r>
            <a:endParaRPr lang="es-AR" sz="1600" b="1">
              <a:solidFill>
                <a:srgbClr val="6B4723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903663" y="5108525"/>
            <a:ext cx="10795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1600" b="1">
                <a:solidFill>
                  <a:srgbClr val="6B4723"/>
                </a:solidFill>
                <a:latin typeface="Century Gothic" pitchFamily="34" charset="0"/>
              </a:rPr>
              <a:t>personas</a:t>
            </a:r>
            <a:endParaRPr lang="es-AR" sz="1600" b="1">
              <a:solidFill>
                <a:srgbClr val="6B4723"/>
              </a:solidFill>
              <a:latin typeface="Century Gothic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656263" y="5108525"/>
            <a:ext cx="11366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_tradnl" sz="1600" b="1">
                <a:solidFill>
                  <a:srgbClr val="6B4723"/>
                </a:solidFill>
                <a:latin typeface="Century Gothic" pitchFamily="34" charset="0"/>
              </a:rPr>
              <a:t>funciones</a:t>
            </a:r>
            <a:endParaRPr lang="es-AR" sz="1600" b="1">
              <a:solidFill>
                <a:srgbClr val="6B4723"/>
              </a:solidFill>
              <a:latin typeface="Century Gothic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256463" y="5108525"/>
            <a:ext cx="93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s-ES_tradnl" sz="1600" b="1">
                <a:solidFill>
                  <a:srgbClr val="6B4723"/>
                </a:solidFill>
                <a:latin typeface="Century Gothic" pitchFamily="34" charset="0"/>
              </a:rPr>
              <a:t>puestos</a:t>
            </a:r>
            <a:endParaRPr lang="es-AR" sz="1600" b="1">
              <a:solidFill>
                <a:srgbClr val="6B4723"/>
              </a:solidFill>
              <a:latin typeface="Century Gothic" pitchFamily="34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3903663" y="1146126"/>
            <a:ext cx="1588" cy="3910013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rot="5400000">
            <a:off x="6255545" y="2680444"/>
            <a:ext cx="0" cy="4703763"/>
          </a:xfrm>
          <a:prstGeom prst="line">
            <a:avLst/>
          </a:prstGeom>
          <a:noFill/>
          <a:ln w="25400">
            <a:solidFill>
              <a:srgbClr val="CC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056063" y="993726"/>
            <a:ext cx="317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latin typeface="Century Gothic" pitchFamily="34" charset="0"/>
              </a:rPr>
              <a:t>y</a:t>
            </a:r>
            <a:endParaRPr lang="es-AR" sz="1600" b="1">
              <a:latin typeface="Century Gothic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8628063" y="4879926"/>
            <a:ext cx="312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MX" b="1">
                <a:latin typeface="Century Gothic" pitchFamily="34" charset="0"/>
              </a:rPr>
              <a:t>x</a:t>
            </a:r>
            <a:endParaRPr lang="es-AR" b="1">
              <a:latin typeface="Century Gothic" pitchFamily="34" charset="0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2365376" y="60578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s-AR">
              <a:latin typeface="Century Gothic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903663" y="4117925"/>
            <a:ext cx="1295400" cy="914400"/>
          </a:xfrm>
          <a:prstGeom prst="rect">
            <a:avLst/>
          </a:prstGeom>
          <a:gradFill rotWithShape="1">
            <a:gsLst>
              <a:gs pos="0">
                <a:srgbClr val="808000">
                  <a:gamma/>
                  <a:shade val="46275"/>
                  <a:invGamma/>
                </a:srgbClr>
              </a:gs>
              <a:gs pos="50000">
                <a:srgbClr val="808000">
                  <a:alpha val="80000"/>
                </a:srgbClr>
              </a:gs>
              <a:gs pos="100000">
                <a:srgbClr val="8080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AR" b="1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AR" b="1">
                <a:latin typeface="Century Gothic" pitchFamily="34" charset="0"/>
              </a:rPr>
              <a:t>P</a:t>
            </a:r>
            <a:r>
              <a:rPr lang="es-MX" b="1">
                <a:latin typeface="Century Gothic" pitchFamily="34" charset="0"/>
              </a:rPr>
              <a:t>re-</a:t>
            </a:r>
          </a:p>
          <a:p>
            <a:pPr algn="ctr">
              <a:defRPr/>
            </a:pPr>
            <a:r>
              <a:rPr lang="es-MX" b="1">
                <a:latin typeface="Century Gothic" pitchFamily="34" charset="0"/>
              </a:rPr>
              <a:t>histórico</a:t>
            </a:r>
            <a:endParaRPr lang="es-AR" b="1">
              <a:latin typeface="Century Gothic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844927" y="5537151"/>
            <a:ext cx="34509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 sz="2400" b="1"/>
              <a:t>Estructuración de la tarea</a:t>
            </a:r>
            <a:endParaRPr lang="en-US" sz="2400" b="1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 rot="16200000">
            <a:off x="809626" y="2906039"/>
            <a:ext cx="423386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MX" sz="2400" b="1"/>
              <a:t>R</a:t>
            </a:r>
            <a:r>
              <a:rPr lang="es-AR" sz="2400" b="1"/>
              <a:t>egistros escritos</a:t>
            </a:r>
          </a:p>
          <a:p>
            <a:pPr algn="ctr">
              <a:spcBef>
                <a:spcPct val="50000"/>
              </a:spcBef>
            </a:pPr>
            <a:r>
              <a:rPr lang="es-AR" sz="2400" b="1"/>
              <a:t>Cultura de lectura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894263" y="3279725"/>
            <a:ext cx="1295400" cy="914400"/>
          </a:xfrm>
          <a:prstGeom prst="rect">
            <a:avLst/>
          </a:prstGeom>
          <a:gradFill rotWithShape="1">
            <a:gsLst>
              <a:gs pos="0">
                <a:srgbClr val="808000">
                  <a:gamma/>
                  <a:shade val="46275"/>
                  <a:invGamma/>
                </a:srgbClr>
              </a:gs>
              <a:gs pos="50000">
                <a:srgbClr val="808000">
                  <a:alpha val="80000"/>
                </a:srgbClr>
              </a:gs>
              <a:gs pos="100000">
                <a:srgbClr val="8080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AR" b="1">
                <a:latin typeface="Century Gothic" pitchFamily="34" charset="0"/>
              </a:rPr>
              <a:t> </a:t>
            </a:r>
            <a:r>
              <a:rPr lang="es-MX" b="1">
                <a:latin typeface="Century Gothic" pitchFamily="34" charset="0"/>
              </a:rPr>
              <a:t>Bajo</a:t>
            </a:r>
            <a:endParaRPr lang="es-AR" b="1">
              <a:latin typeface="Century Gothic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580063" y="2441525"/>
            <a:ext cx="1295400" cy="914400"/>
          </a:xfrm>
          <a:prstGeom prst="rect">
            <a:avLst/>
          </a:prstGeom>
          <a:gradFill rotWithShape="1">
            <a:gsLst>
              <a:gs pos="0">
                <a:srgbClr val="808000">
                  <a:gamma/>
                  <a:shade val="46275"/>
                  <a:invGamma/>
                </a:srgbClr>
              </a:gs>
              <a:gs pos="50000">
                <a:srgbClr val="808000">
                  <a:alpha val="80000"/>
                </a:srgbClr>
              </a:gs>
              <a:gs pos="100000">
                <a:srgbClr val="8080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AR" b="1">
                <a:latin typeface="Century Gothic" pitchFamily="34" charset="0"/>
              </a:rPr>
              <a:t> </a:t>
            </a:r>
            <a:r>
              <a:rPr lang="es-MX" b="1">
                <a:latin typeface="Century Gothic" pitchFamily="34" charset="0"/>
              </a:rPr>
              <a:t>Medio</a:t>
            </a:r>
            <a:endParaRPr lang="es-AR" b="1">
              <a:latin typeface="Century Gothic" pitchFamily="34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570663" y="1679525"/>
            <a:ext cx="1295400" cy="914400"/>
          </a:xfrm>
          <a:prstGeom prst="rect">
            <a:avLst/>
          </a:prstGeom>
          <a:gradFill rotWithShape="1">
            <a:gsLst>
              <a:gs pos="0">
                <a:srgbClr val="808000">
                  <a:gamma/>
                  <a:shade val="46275"/>
                  <a:invGamma/>
                </a:srgbClr>
              </a:gs>
              <a:gs pos="50000">
                <a:srgbClr val="808000">
                  <a:alpha val="80000"/>
                </a:srgbClr>
              </a:gs>
              <a:gs pos="100000">
                <a:srgbClr val="808000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99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AR" b="1">
                <a:latin typeface="Century Gothic" pitchFamily="34" charset="0"/>
              </a:rPr>
              <a:t> </a:t>
            </a:r>
            <a:r>
              <a:rPr lang="es-MX" b="1">
                <a:latin typeface="Century Gothic" pitchFamily="34" charset="0"/>
              </a:rPr>
              <a:t>Alto</a:t>
            </a:r>
            <a:endParaRPr lang="es-AR" b="1">
              <a:latin typeface="Century Gothic" pitchFamily="34" charset="0"/>
            </a:endParaRP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1487488" y="6113414"/>
            <a:ext cx="87312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0" rIns="1800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400" b="1" dirty="0"/>
              <a:t>La EEE impacta en los ejes 2, 3, 4 y 6 del proceso de profesionalización (sistemas de información y control, prácticas y aprendizajes organizacionales, estructura de procesos y organización de tareas, comunicación y cultura organizacional</a:t>
            </a:r>
            <a:endParaRPr lang="es-ES" sz="1400" b="1" dirty="0"/>
          </a:p>
        </p:txBody>
      </p:sp>
    </p:spTree>
    <p:extLst>
      <p:ext uri="{BB962C8B-B14F-4D97-AF65-F5344CB8AC3E}">
        <p14:creationId xmlns:p14="http://schemas.microsoft.com/office/powerpoint/2010/main" val="373172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nimBg="1"/>
      <p:bldP spid="11" grpId="0" animBg="1"/>
      <p:bldP spid="12" grpId="0" autoUpdateAnimBg="0"/>
      <p:bldP spid="13" grpId="0" autoUpdateAnimBg="0"/>
      <p:bldP spid="16" grpId="0" autoUpdateAnimBg="0"/>
      <p:bldP spid="1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030388" y="5179854"/>
            <a:ext cx="548640" cy="39624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18DF69-A2CC-4967-A2FD-4806709EE77E}" type="slidenum">
              <a:rPr lang="es-ES"/>
              <a:pPr eaLnBrk="1" hangingPunct="1"/>
              <a:t>3</a:t>
            </a:fld>
            <a:endParaRPr lang="es-ES"/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314226" y="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dirty="0">
                <a:solidFill>
                  <a:srgbClr val="624120"/>
                </a:solidFill>
                <a:latin typeface="Verdana" pitchFamily="34" charset="0"/>
                <a:cs typeface="Arial" charset="0"/>
              </a:rPr>
              <a:t>Las cinco (5) estructuras organizacionales de las pymes, órganos de comando y sus cuatro (4) transiciones: del negocio a la corporación </a:t>
            </a:r>
            <a:endParaRPr lang="es-ES" dirty="0">
              <a:solidFill>
                <a:srgbClr val="62412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2052" name="Oval 17"/>
          <p:cNvSpPr>
            <a:spLocks noChangeArrowheads="1"/>
          </p:cNvSpPr>
          <p:nvPr/>
        </p:nvSpPr>
        <p:spPr bwMode="auto">
          <a:xfrm>
            <a:off x="3240089" y="1735932"/>
            <a:ext cx="420687" cy="4318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1000" b="1">
                <a:cs typeface="Arial" charset="0"/>
              </a:rPr>
              <a:t>DGG</a:t>
            </a:r>
            <a:endParaRPr lang="es-ES" sz="1000" b="1">
              <a:cs typeface="Arial" charset="0"/>
            </a:endParaRPr>
          </a:p>
        </p:txBody>
      </p:sp>
      <p:sp>
        <p:nvSpPr>
          <p:cNvPr id="2053" name="Line 18"/>
          <p:cNvSpPr>
            <a:spLocks noChangeShapeType="1"/>
          </p:cNvSpPr>
          <p:nvPr/>
        </p:nvSpPr>
        <p:spPr bwMode="auto">
          <a:xfrm>
            <a:off x="3451225" y="216773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4" name="Line 19"/>
          <p:cNvSpPr>
            <a:spLocks noChangeShapeType="1"/>
          </p:cNvSpPr>
          <p:nvPr/>
        </p:nvSpPr>
        <p:spPr bwMode="auto">
          <a:xfrm>
            <a:off x="3098800" y="2599532"/>
            <a:ext cx="774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5" name="Line 20"/>
          <p:cNvSpPr>
            <a:spLocks noChangeShapeType="1"/>
          </p:cNvSpPr>
          <p:nvPr/>
        </p:nvSpPr>
        <p:spPr bwMode="auto">
          <a:xfrm>
            <a:off x="3098800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6" name="Line 21"/>
          <p:cNvSpPr>
            <a:spLocks noChangeShapeType="1"/>
          </p:cNvSpPr>
          <p:nvPr/>
        </p:nvSpPr>
        <p:spPr bwMode="auto">
          <a:xfrm>
            <a:off x="3381375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7" name="Line 22"/>
          <p:cNvSpPr>
            <a:spLocks noChangeShapeType="1"/>
          </p:cNvSpPr>
          <p:nvPr/>
        </p:nvSpPr>
        <p:spPr bwMode="auto">
          <a:xfrm>
            <a:off x="3660775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8" name="Line 23"/>
          <p:cNvSpPr>
            <a:spLocks noChangeShapeType="1"/>
          </p:cNvSpPr>
          <p:nvPr/>
        </p:nvSpPr>
        <p:spPr bwMode="auto">
          <a:xfrm>
            <a:off x="3873500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9" name="Oval 25"/>
          <p:cNvSpPr>
            <a:spLocks noChangeArrowheads="1"/>
          </p:cNvSpPr>
          <p:nvPr/>
        </p:nvSpPr>
        <p:spPr bwMode="auto">
          <a:xfrm>
            <a:off x="4225925" y="1735932"/>
            <a:ext cx="420688" cy="4318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1000" b="1">
                <a:cs typeface="Arial" charset="0"/>
              </a:rPr>
              <a:t>DGG</a:t>
            </a:r>
            <a:endParaRPr lang="es-ES" sz="1000" b="1">
              <a:cs typeface="Arial" charset="0"/>
            </a:endParaRPr>
          </a:p>
        </p:txBody>
      </p:sp>
      <p:sp>
        <p:nvSpPr>
          <p:cNvPr id="2060" name="Line 26"/>
          <p:cNvSpPr>
            <a:spLocks noChangeShapeType="1"/>
          </p:cNvSpPr>
          <p:nvPr/>
        </p:nvSpPr>
        <p:spPr bwMode="auto">
          <a:xfrm>
            <a:off x="4084638" y="2599532"/>
            <a:ext cx="77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1" name="Line 27"/>
          <p:cNvSpPr>
            <a:spLocks noChangeShapeType="1"/>
          </p:cNvSpPr>
          <p:nvPr/>
        </p:nvSpPr>
        <p:spPr bwMode="auto">
          <a:xfrm>
            <a:off x="4084638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2" name="Line 28"/>
          <p:cNvSpPr>
            <a:spLocks noChangeShapeType="1"/>
          </p:cNvSpPr>
          <p:nvPr/>
        </p:nvSpPr>
        <p:spPr bwMode="auto">
          <a:xfrm>
            <a:off x="4365625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3" name="Line 29"/>
          <p:cNvSpPr>
            <a:spLocks noChangeShapeType="1"/>
          </p:cNvSpPr>
          <p:nvPr/>
        </p:nvSpPr>
        <p:spPr bwMode="auto">
          <a:xfrm>
            <a:off x="4646613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4" name="Line 30"/>
          <p:cNvSpPr>
            <a:spLocks noChangeShapeType="1"/>
          </p:cNvSpPr>
          <p:nvPr/>
        </p:nvSpPr>
        <p:spPr bwMode="auto">
          <a:xfrm>
            <a:off x="4435475" y="2167732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5" name="Line 31"/>
          <p:cNvSpPr>
            <a:spLocks noChangeShapeType="1"/>
          </p:cNvSpPr>
          <p:nvPr/>
        </p:nvSpPr>
        <p:spPr bwMode="auto">
          <a:xfrm>
            <a:off x="4435476" y="2383632"/>
            <a:ext cx="28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6" name="Oval 32"/>
          <p:cNvSpPr>
            <a:spLocks noChangeArrowheads="1"/>
          </p:cNvSpPr>
          <p:nvPr/>
        </p:nvSpPr>
        <p:spPr bwMode="auto">
          <a:xfrm>
            <a:off x="4718050" y="2239169"/>
            <a:ext cx="279400" cy="287338"/>
          </a:xfrm>
          <a:prstGeom prst="ellipse">
            <a:avLst/>
          </a:prstGeom>
          <a:solidFill>
            <a:srgbClr val="00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067" name="Line 33"/>
          <p:cNvSpPr>
            <a:spLocks noChangeShapeType="1"/>
          </p:cNvSpPr>
          <p:nvPr/>
        </p:nvSpPr>
        <p:spPr bwMode="auto">
          <a:xfrm>
            <a:off x="4857750" y="259953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68" name="Oval 35"/>
          <p:cNvSpPr>
            <a:spLocks noChangeArrowheads="1"/>
          </p:cNvSpPr>
          <p:nvPr/>
        </p:nvSpPr>
        <p:spPr bwMode="auto">
          <a:xfrm>
            <a:off x="5630864" y="1735932"/>
            <a:ext cx="422275" cy="4318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1000" b="1">
                <a:cs typeface="Arial" charset="0"/>
              </a:rPr>
              <a:t>GG</a:t>
            </a:r>
            <a:endParaRPr lang="es-ES" sz="1000" b="1">
              <a:cs typeface="Arial" charset="0"/>
            </a:endParaRPr>
          </a:p>
        </p:txBody>
      </p:sp>
      <p:sp>
        <p:nvSpPr>
          <p:cNvPr id="2069" name="Line 36"/>
          <p:cNvSpPr>
            <a:spLocks noChangeShapeType="1"/>
          </p:cNvSpPr>
          <p:nvPr/>
        </p:nvSpPr>
        <p:spPr bwMode="auto">
          <a:xfrm>
            <a:off x="5842000" y="21677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0" name="Line 37"/>
          <p:cNvSpPr>
            <a:spLocks noChangeShapeType="1"/>
          </p:cNvSpPr>
          <p:nvPr/>
        </p:nvSpPr>
        <p:spPr bwMode="auto">
          <a:xfrm>
            <a:off x="5421313" y="2383632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1" name="Line 38"/>
          <p:cNvSpPr>
            <a:spLocks noChangeShapeType="1"/>
          </p:cNvSpPr>
          <p:nvPr/>
        </p:nvSpPr>
        <p:spPr bwMode="auto">
          <a:xfrm>
            <a:off x="5421313" y="23836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2" name="Line 39"/>
          <p:cNvSpPr>
            <a:spLocks noChangeShapeType="1"/>
          </p:cNvSpPr>
          <p:nvPr/>
        </p:nvSpPr>
        <p:spPr bwMode="auto">
          <a:xfrm>
            <a:off x="6335713" y="2383632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3" name="Oval 40"/>
          <p:cNvSpPr>
            <a:spLocks noChangeArrowheads="1"/>
          </p:cNvSpPr>
          <p:nvPr/>
        </p:nvSpPr>
        <p:spPr bwMode="auto">
          <a:xfrm>
            <a:off x="5281614" y="2599533"/>
            <a:ext cx="280987" cy="28733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074" name="Oval 41"/>
          <p:cNvSpPr>
            <a:spLocks noChangeArrowheads="1"/>
          </p:cNvSpPr>
          <p:nvPr/>
        </p:nvSpPr>
        <p:spPr bwMode="auto">
          <a:xfrm>
            <a:off x="6196013" y="2599533"/>
            <a:ext cx="279400" cy="28733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075" name="Line 42"/>
          <p:cNvSpPr>
            <a:spLocks noChangeShapeType="1"/>
          </p:cNvSpPr>
          <p:nvPr/>
        </p:nvSpPr>
        <p:spPr bwMode="auto">
          <a:xfrm>
            <a:off x="5421313" y="288686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76" name="Line 43"/>
          <p:cNvSpPr>
            <a:spLocks noChangeShapeType="1"/>
          </p:cNvSpPr>
          <p:nvPr/>
        </p:nvSpPr>
        <p:spPr bwMode="auto">
          <a:xfrm>
            <a:off x="6335713" y="288686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2077" name="Group 44"/>
          <p:cNvGrpSpPr>
            <a:grpSpLocks/>
          </p:cNvGrpSpPr>
          <p:nvPr/>
        </p:nvGrpSpPr>
        <p:grpSpPr bwMode="auto">
          <a:xfrm>
            <a:off x="5068888" y="3104357"/>
            <a:ext cx="633412" cy="215900"/>
            <a:chOff x="1973" y="1979"/>
            <a:chExt cx="499" cy="181"/>
          </a:xfrm>
        </p:grpSpPr>
        <p:sp>
          <p:nvSpPr>
            <p:cNvPr id="2222" name="Line 45"/>
            <p:cNvSpPr>
              <a:spLocks noChangeShapeType="1"/>
            </p:cNvSpPr>
            <p:nvPr/>
          </p:nvSpPr>
          <p:spPr bwMode="auto">
            <a:xfrm>
              <a:off x="1973" y="1979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23" name="Line 46"/>
            <p:cNvSpPr>
              <a:spLocks noChangeShapeType="1"/>
            </p:cNvSpPr>
            <p:nvPr/>
          </p:nvSpPr>
          <p:spPr bwMode="auto">
            <a:xfrm>
              <a:off x="1973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24" name="Line 47"/>
            <p:cNvSpPr>
              <a:spLocks noChangeShapeType="1"/>
            </p:cNvSpPr>
            <p:nvPr/>
          </p:nvSpPr>
          <p:spPr bwMode="auto">
            <a:xfrm>
              <a:off x="2154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25" name="Line 48"/>
            <p:cNvSpPr>
              <a:spLocks noChangeShapeType="1"/>
            </p:cNvSpPr>
            <p:nvPr/>
          </p:nvSpPr>
          <p:spPr bwMode="auto">
            <a:xfrm>
              <a:off x="2335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26" name="Line 49"/>
            <p:cNvSpPr>
              <a:spLocks noChangeShapeType="1"/>
            </p:cNvSpPr>
            <p:nvPr/>
          </p:nvSpPr>
          <p:spPr bwMode="auto">
            <a:xfrm>
              <a:off x="2472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2078" name="Group 50"/>
          <p:cNvGrpSpPr>
            <a:grpSpLocks/>
          </p:cNvGrpSpPr>
          <p:nvPr/>
        </p:nvGrpSpPr>
        <p:grpSpPr bwMode="auto">
          <a:xfrm>
            <a:off x="6035676" y="3104357"/>
            <a:ext cx="600075" cy="215900"/>
            <a:chOff x="2630" y="1979"/>
            <a:chExt cx="499" cy="181"/>
          </a:xfrm>
        </p:grpSpPr>
        <p:sp>
          <p:nvSpPr>
            <p:cNvPr id="2217" name="Line 51"/>
            <p:cNvSpPr>
              <a:spLocks noChangeShapeType="1"/>
            </p:cNvSpPr>
            <p:nvPr/>
          </p:nvSpPr>
          <p:spPr bwMode="auto">
            <a:xfrm>
              <a:off x="2630" y="1979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18" name="Line 52"/>
            <p:cNvSpPr>
              <a:spLocks noChangeShapeType="1"/>
            </p:cNvSpPr>
            <p:nvPr/>
          </p:nvSpPr>
          <p:spPr bwMode="auto">
            <a:xfrm>
              <a:off x="2630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19" name="Line 53"/>
            <p:cNvSpPr>
              <a:spLocks noChangeShapeType="1"/>
            </p:cNvSpPr>
            <p:nvPr/>
          </p:nvSpPr>
          <p:spPr bwMode="auto">
            <a:xfrm>
              <a:off x="2811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20" name="Line 54"/>
            <p:cNvSpPr>
              <a:spLocks noChangeShapeType="1"/>
            </p:cNvSpPr>
            <p:nvPr/>
          </p:nvSpPr>
          <p:spPr bwMode="auto">
            <a:xfrm>
              <a:off x="2992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21" name="Line 55"/>
            <p:cNvSpPr>
              <a:spLocks noChangeShapeType="1"/>
            </p:cNvSpPr>
            <p:nvPr/>
          </p:nvSpPr>
          <p:spPr bwMode="auto">
            <a:xfrm>
              <a:off x="3129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079" name="Oval 56"/>
          <p:cNvSpPr>
            <a:spLocks noChangeArrowheads="1"/>
          </p:cNvSpPr>
          <p:nvPr/>
        </p:nvSpPr>
        <p:spPr bwMode="auto">
          <a:xfrm>
            <a:off x="5421313" y="1088233"/>
            <a:ext cx="914400" cy="2889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1000" b="1">
                <a:cs typeface="Arial" charset="0"/>
              </a:rPr>
              <a:t>ASOCIACION</a:t>
            </a:r>
            <a:endParaRPr lang="es-ES" sz="1000" b="1">
              <a:cs typeface="Arial" charset="0"/>
            </a:endParaRPr>
          </a:p>
        </p:txBody>
      </p:sp>
      <p:sp>
        <p:nvSpPr>
          <p:cNvPr id="2080" name="Line 57"/>
          <p:cNvSpPr>
            <a:spLocks noChangeShapeType="1"/>
          </p:cNvSpPr>
          <p:nvPr/>
        </p:nvSpPr>
        <p:spPr bwMode="auto">
          <a:xfrm>
            <a:off x="5068888" y="1520032"/>
            <a:ext cx="161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81" name="Oval 58"/>
          <p:cNvSpPr>
            <a:spLocks noChangeArrowheads="1"/>
          </p:cNvSpPr>
          <p:nvPr/>
        </p:nvSpPr>
        <p:spPr bwMode="auto">
          <a:xfrm>
            <a:off x="5041900" y="1591469"/>
            <a:ext cx="1619250" cy="1512888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082" name="Line 60"/>
          <p:cNvSpPr>
            <a:spLocks noChangeShapeType="1"/>
          </p:cNvSpPr>
          <p:nvPr/>
        </p:nvSpPr>
        <p:spPr bwMode="auto">
          <a:xfrm>
            <a:off x="2590800" y="1878807"/>
            <a:ext cx="577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2083" name="Group 44"/>
          <p:cNvGrpSpPr>
            <a:grpSpLocks/>
          </p:cNvGrpSpPr>
          <p:nvPr/>
        </p:nvGrpSpPr>
        <p:grpSpPr bwMode="auto">
          <a:xfrm>
            <a:off x="1822450" y="1735933"/>
            <a:ext cx="1346200" cy="1150937"/>
            <a:chOff x="0" y="1389"/>
            <a:chExt cx="984" cy="725"/>
          </a:xfrm>
        </p:grpSpPr>
        <p:sp>
          <p:nvSpPr>
            <p:cNvPr id="2207" name="Oval 7"/>
            <p:cNvSpPr>
              <a:spLocks noChangeArrowheads="1"/>
            </p:cNvSpPr>
            <p:nvPr/>
          </p:nvSpPr>
          <p:spPr bwMode="auto">
            <a:xfrm>
              <a:off x="332" y="1389"/>
              <a:ext cx="266" cy="272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28" tIns="45715" rIns="91428" bIns="45715" anchor="ctr"/>
            <a:lstStyle/>
            <a:p>
              <a:pPr algn="ctr"/>
              <a:r>
                <a:rPr lang="es-ES_tradnl" sz="1000" b="1">
                  <a:cs typeface="Arial" charset="0"/>
                </a:rPr>
                <a:t>DGG</a:t>
              </a:r>
              <a:endParaRPr lang="es-ES" sz="1000" b="1">
                <a:cs typeface="Arial" charset="0"/>
              </a:endParaRPr>
            </a:p>
          </p:txBody>
        </p:sp>
        <p:sp>
          <p:nvSpPr>
            <p:cNvPr id="2208" name="Line 8"/>
            <p:cNvSpPr>
              <a:spLocks noChangeShapeType="1"/>
            </p:cNvSpPr>
            <p:nvPr/>
          </p:nvSpPr>
          <p:spPr bwMode="auto">
            <a:xfrm flipH="1">
              <a:off x="155" y="1661"/>
              <a:ext cx="266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9" name="Line 9"/>
            <p:cNvSpPr>
              <a:spLocks noChangeShapeType="1"/>
            </p:cNvSpPr>
            <p:nvPr/>
          </p:nvSpPr>
          <p:spPr bwMode="auto">
            <a:xfrm flipH="1">
              <a:off x="332" y="1638"/>
              <a:ext cx="133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10" name="Line 10"/>
            <p:cNvSpPr>
              <a:spLocks noChangeShapeType="1"/>
            </p:cNvSpPr>
            <p:nvPr/>
          </p:nvSpPr>
          <p:spPr bwMode="auto">
            <a:xfrm>
              <a:off x="465" y="1638"/>
              <a:ext cx="89" cy="2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11" name="Line 11"/>
            <p:cNvSpPr>
              <a:spLocks noChangeShapeType="1"/>
            </p:cNvSpPr>
            <p:nvPr/>
          </p:nvSpPr>
          <p:spPr bwMode="auto">
            <a:xfrm>
              <a:off x="509" y="1661"/>
              <a:ext cx="22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12" name="Oval 12"/>
            <p:cNvSpPr>
              <a:spLocks noChangeArrowheads="1"/>
            </p:cNvSpPr>
            <p:nvPr/>
          </p:nvSpPr>
          <p:spPr bwMode="auto">
            <a:xfrm>
              <a:off x="0" y="1888"/>
              <a:ext cx="177" cy="181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213" name="Oval 13"/>
            <p:cNvSpPr>
              <a:spLocks noChangeArrowheads="1"/>
            </p:cNvSpPr>
            <p:nvPr/>
          </p:nvSpPr>
          <p:spPr bwMode="auto">
            <a:xfrm>
              <a:off x="200" y="1933"/>
              <a:ext cx="176" cy="181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214" name="Oval 14"/>
            <p:cNvSpPr>
              <a:spLocks noChangeArrowheads="1"/>
            </p:cNvSpPr>
            <p:nvPr/>
          </p:nvSpPr>
          <p:spPr bwMode="auto">
            <a:xfrm>
              <a:off x="465" y="1933"/>
              <a:ext cx="178" cy="181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215" name="Oval 15"/>
            <p:cNvSpPr>
              <a:spLocks noChangeArrowheads="1"/>
            </p:cNvSpPr>
            <p:nvPr/>
          </p:nvSpPr>
          <p:spPr bwMode="auto">
            <a:xfrm>
              <a:off x="687" y="1888"/>
              <a:ext cx="177" cy="181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216" name="Text Box 61"/>
            <p:cNvSpPr txBox="1">
              <a:spLocks noChangeArrowheads="1"/>
            </p:cNvSpPr>
            <p:nvPr/>
          </p:nvSpPr>
          <p:spPr bwMode="auto">
            <a:xfrm>
              <a:off x="681" y="1525"/>
              <a:ext cx="30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8" tIns="45715" rIns="91428" bIns="457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s-ES_tradnl" sz="1200" b="1">
                  <a:cs typeface="Arial" charset="0"/>
                </a:rPr>
                <a:t>Tr</a:t>
              </a:r>
              <a:r>
                <a:rPr lang="es-ES_tradnl" sz="1200" b="1" baseline="-25000">
                  <a:cs typeface="Arial" charset="0"/>
                </a:rPr>
                <a:t>1</a:t>
              </a:r>
              <a:endParaRPr lang="es-ES" sz="1200" b="1">
                <a:cs typeface="Arial" charset="0"/>
              </a:endParaRPr>
            </a:p>
          </p:txBody>
        </p:sp>
      </p:grpSp>
      <p:sp>
        <p:nvSpPr>
          <p:cNvPr id="2084" name="Line 63"/>
          <p:cNvSpPr>
            <a:spLocks noChangeShapeType="1"/>
          </p:cNvSpPr>
          <p:nvPr/>
        </p:nvSpPr>
        <p:spPr bwMode="auto">
          <a:xfrm>
            <a:off x="4718051" y="1878807"/>
            <a:ext cx="563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85" name="Text Box 64"/>
          <p:cNvSpPr txBox="1">
            <a:spLocks noChangeArrowheads="1"/>
          </p:cNvSpPr>
          <p:nvPr/>
        </p:nvSpPr>
        <p:spPr bwMode="auto">
          <a:xfrm>
            <a:off x="4710113" y="1951833"/>
            <a:ext cx="481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>
                <a:cs typeface="Arial" charset="0"/>
              </a:rPr>
              <a:t>Tr</a:t>
            </a:r>
            <a:r>
              <a:rPr lang="es-ES_tradnl" sz="1200" b="1" baseline="-25000">
                <a:cs typeface="Arial" charset="0"/>
              </a:rPr>
              <a:t>3</a:t>
            </a:r>
            <a:endParaRPr lang="es-ES" sz="1200" b="1">
              <a:cs typeface="Arial" charset="0"/>
            </a:endParaRPr>
          </a:p>
        </p:txBody>
      </p:sp>
      <p:sp>
        <p:nvSpPr>
          <p:cNvPr id="2086" name="Line 66"/>
          <p:cNvSpPr>
            <a:spLocks noChangeShapeType="1"/>
          </p:cNvSpPr>
          <p:nvPr/>
        </p:nvSpPr>
        <p:spPr bwMode="auto">
          <a:xfrm>
            <a:off x="3732214" y="1878807"/>
            <a:ext cx="420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87" name="Text Box 67"/>
          <p:cNvSpPr txBox="1">
            <a:spLocks noChangeArrowheads="1"/>
          </p:cNvSpPr>
          <p:nvPr/>
        </p:nvSpPr>
        <p:spPr bwMode="auto">
          <a:xfrm>
            <a:off x="3679826" y="1951833"/>
            <a:ext cx="481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>
                <a:cs typeface="Arial" charset="0"/>
              </a:rPr>
              <a:t>Tr</a:t>
            </a:r>
            <a:r>
              <a:rPr lang="es-ES_tradnl" sz="1200" b="1" baseline="-25000">
                <a:cs typeface="Arial" charset="0"/>
              </a:rPr>
              <a:t>2</a:t>
            </a:r>
            <a:endParaRPr lang="es-ES" sz="1200" b="1">
              <a:cs typeface="Arial" charset="0"/>
            </a:endParaRPr>
          </a:p>
        </p:txBody>
      </p:sp>
      <p:sp>
        <p:nvSpPr>
          <p:cNvPr id="2088" name="Line 69"/>
          <p:cNvSpPr>
            <a:spLocks noChangeShapeType="1"/>
          </p:cNvSpPr>
          <p:nvPr/>
        </p:nvSpPr>
        <p:spPr bwMode="auto">
          <a:xfrm>
            <a:off x="6546850" y="1951832"/>
            <a:ext cx="844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89" name="Text Box 70"/>
          <p:cNvSpPr txBox="1">
            <a:spLocks noChangeArrowheads="1"/>
          </p:cNvSpPr>
          <p:nvPr/>
        </p:nvSpPr>
        <p:spPr bwMode="auto">
          <a:xfrm>
            <a:off x="6704013" y="1951833"/>
            <a:ext cx="481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>
                <a:cs typeface="Arial" charset="0"/>
              </a:rPr>
              <a:t>Tr</a:t>
            </a:r>
            <a:r>
              <a:rPr lang="es-ES_tradnl" sz="1200" b="1" baseline="-25000">
                <a:cs typeface="Arial" charset="0"/>
              </a:rPr>
              <a:t>4</a:t>
            </a:r>
            <a:endParaRPr lang="es-ES" sz="1200" b="1">
              <a:cs typeface="Arial" charset="0"/>
            </a:endParaRPr>
          </a:p>
        </p:txBody>
      </p:sp>
      <p:sp>
        <p:nvSpPr>
          <p:cNvPr id="2090" name="Oval 72"/>
          <p:cNvSpPr>
            <a:spLocks noChangeArrowheads="1"/>
          </p:cNvSpPr>
          <p:nvPr/>
        </p:nvSpPr>
        <p:spPr bwMode="auto">
          <a:xfrm>
            <a:off x="9747251" y="2528094"/>
            <a:ext cx="422275" cy="431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900" b="1">
                <a:latin typeface="Tahoma" pitchFamily="34" charset="0"/>
                <a:cs typeface="Arial" charset="0"/>
              </a:rPr>
              <a:t>G UN3</a:t>
            </a:r>
            <a:endParaRPr lang="es-ES" sz="900" b="1">
              <a:latin typeface="Tahoma" pitchFamily="34" charset="0"/>
              <a:cs typeface="Arial" charset="0"/>
            </a:endParaRPr>
          </a:p>
        </p:txBody>
      </p:sp>
      <p:sp>
        <p:nvSpPr>
          <p:cNvPr id="2091" name="Text Box 73"/>
          <p:cNvSpPr txBox="1">
            <a:spLocks noChangeArrowheads="1"/>
          </p:cNvSpPr>
          <p:nvPr/>
        </p:nvSpPr>
        <p:spPr bwMode="auto">
          <a:xfrm>
            <a:off x="7597775" y="727870"/>
            <a:ext cx="1168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8" tIns="45715" rIns="91428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000" b="1">
                <a:solidFill>
                  <a:srgbClr val="000099"/>
                </a:solidFill>
                <a:cs typeface="Arial" charset="0"/>
              </a:rPr>
              <a:t>ACCIONISTAS</a:t>
            </a:r>
            <a:endParaRPr lang="es-ES" sz="1000" b="1">
              <a:solidFill>
                <a:srgbClr val="000099"/>
              </a:solidFill>
              <a:cs typeface="Arial" charset="0"/>
            </a:endParaRPr>
          </a:p>
        </p:txBody>
      </p:sp>
      <p:sp>
        <p:nvSpPr>
          <p:cNvPr id="2092" name="Oval 74"/>
          <p:cNvSpPr>
            <a:spLocks noChangeArrowheads="1"/>
          </p:cNvSpPr>
          <p:nvPr/>
        </p:nvSpPr>
        <p:spPr bwMode="auto">
          <a:xfrm>
            <a:off x="7954963" y="1662907"/>
            <a:ext cx="423862" cy="431800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1000" b="1">
                <a:cs typeface="Arial" charset="0"/>
              </a:rPr>
              <a:t>PE</a:t>
            </a:r>
            <a:endParaRPr lang="es-ES" sz="1000" b="1">
              <a:cs typeface="Arial" charset="0"/>
            </a:endParaRPr>
          </a:p>
        </p:txBody>
      </p:sp>
      <p:sp>
        <p:nvSpPr>
          <p:cNvPr id="2093" name="Line 75"/>
          <p:cNvSpPr>
            <a:spLocks noChangeShapeType="1"/>
          </p:cNvSpPr>
          <p:nvPr/>
        </p:nvSpPr>
        <p:spPr bwMode="auto">
          <a:xfrm flipV="1">
            <a:off x="7343775" y="2312194"/>
            <a:ext cx="2609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4" name="Line 76"/>
          <p:cNvSpPr>
            <a:spLocks noChangeShapeType="1"/>
          </p:cNvSpPr>
          <p:nvPr/>
        </p:nvSpPr>
        <p:spPr bwMode="auto">
          <a:xfrm>
            <a:off x="9953625" y="2312194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5" name="Oval 77"/>
          <p:cNvSpPr>
            <a:spLocks noChangeArrowheads="1"/>
          </p:cNvSpPr>
          <p:nvPr/>
        </p:nvSpPr>
        <p:spPr bwMode="auto">
          <a:xfrm>
            <a:off x="7672388" y="1088233"/>
            <a:ext cx="914400" cy="28892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1000" b="1">
                <a:cs typeface="Arial" charset="0"/>
              </a:rPr>
              <a:t>DIRECTORIO</a:t>
            </a:r>
            <a:endParaRPr lang="es-ES" sz="1000" b="1">
              <a:cs typeface="Arial" charset="0"/>
            </a:endParaRPr>
          </a:p>
        </p:txBody>
      </p:sp>
      <p:sp>
        <p:nvSpPr>
          <p:cNvPr id="2096" name="Line 78"/>
          <p:cNvSpPr>
            <a:spLocks noChangeShapeType="1"/>
          </p:cNvSpPr>
          <p:nvPr/>
        </p:nvSpPr>
        <p:spPr bwMode="auto">
          <a:xfrm>
            <a:off x="7321550" y="1520032"/>
            <a:ext cx="161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7" name="Freeform 79"/>
          <p:cNvSpPr>
            <a:spLocks/>
          </p:cNvSpPr>
          <p:nvPr/>
        </p:nvSpPr>
        <p:spPr bwMode="auto">
          <a:xfrm>
            <a:off x="7392988" y="799308"/>
            <a:ext cx="1477962" cy="219075"/>
          </a:xfrm>
          <a:custGeom>
            <a:avLst/>
            <a:gdLst>
              <a:gd name="T0" fmla="*/ 0 w 952"/>
              <a:gd name="T1" fmla="*/ 0 h 138"/>
              <a:gd name="T2" fmla="*/ 338441 w 952"/>
              <a:gd name="T3" fmla="*/ 166688 h 138"/>
              <a:gd name="T4" fmla="*/ 813500 w 952"/>
              <a:gd name="T5" fmla="*/ 215900 h 138"/>
              <a:gd name="T6" fmla="*/ 1158151 w 952"/>
              <a:gd name="T7" fmla="*/ 147638 h 138"/>
              <a:gd name="T8" fmla="*/ 1477962 w 952"/>
              <a:gd name="T9" fmla="*/ 0 h 1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52"/>
              <a:gd name="T16" fmla="*/ 0 h 138"/>
              <a:gd name="T17" fmla="*/ 952 w 952"/>
              <a:gd name="T18" fmla="*/ 138 h 13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52" h="138">
                <a:moveTo>
                  <a:pt x="0" y="0"/>
                </a:moveTo>
                <a:cubicBezTo>
                  <a:pt x="36" y="17"/>
                  <a:pt x="131" y="82"/>
                  <a:pt x="218" y="105"/>
                </a:cubicBezTo>
                <a:cubicBezTo>
                  <a:pt x="305" y="128"/>
                  <a:pt x="436" y="138"/>
                  <a:pt x="524" y="136"/>
                </a:cubicBezTo>
                <a:cubicBezTo>
                  <a:pt x="612" y="134"/>
                  <a:pt x="675" y="116"/>
                  <a:pt x="746" y="93"/>
                </a:cubicBezTo>
                <a:cubicBezTo>
                  <a:pt x="817" y="70"/>
                  <a:pt x="909" y="19"/>
                  <a:pt x="952" y="0"/>
                </a:cubicBezTo>
              </a:path>
            </a:pathLst>
          </a:custGeom>
          <a:noFill/>
          <a:ln w="15875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8" name="Line 80"/>
          <p:cNvSpPr>
            <a:spLocks noChangeShapeType="1"/>
          </p:cNvSpPr>
          <p:nvPr/>
        </p:nvSpPr>
        <p:spPr bwMode="auto">
          <a:xfrm>
            <a:off x="8143875" y="204549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99" name="Line 81"/>
          <p:cNvSpPr>
            <a:spLocks noChangeShapeType="1"/>
          </p:cNvSpPr>
          <p:nvPr/>
        </p:nvSpPr>
        <p:spPr bwMode="auto">
          <a:xfrm>
            <a:off x="7823200" y="2312194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0" name="Oval 82"/>
          <p:cNvSpPr>
            <a:spLocks noChangeArrowheads="1"/>
          </p:cNvSpPr>
          <p:nvPr/>
        </p:nvSpPr>
        <p:spPr bwMode="auto">
          <a:xfrm>
            <a:off x="7599363" y="2566194"/>
            <a:ext cx="423862" cy="431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900" b="1">
                <a:latin typeface="Tahoma" pitchFamily="34" charset="0"/>
                <a:cs typeface="Arial" charset="0"/>
              </a:rPr>
              <a:t>UN1</a:t>
            </a:r>
            <a:endParaRPr lang="es-ES" sz="900" b="1">
              <a:latin typeface="Tahoma" pitchFamily="34" charset="0"/>
              <a:cs typeface="Arial" charset="0"/>
            </a:endParaRPr>
          </a:p>
        </p:txBody>
      </p:sp>
      <p:sp>
        <p:nvSpPr>
          <p:cNvPr id="2101" name="Line 83"/>
          <p:cNvSpPr>
            <a:spLocks noChangeShapeType="1"/>
          </p:cNvSpPr>
          <p:nvPr/>
        </p:nvSpPr>
        <p:spPr bwMode="auto">
          <a:xfrm>
            <a:off x="7810500" y="299799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2" name="Line 84"/>
          <p:cNvSpPr>
            <a:spLocks noChangeShapeType="1"/>
          </p:cNvSpPr>
          <p:nvPr/>
        </p:nvSpPr>
        <p:spPr bwMode="auto">
          <a:xfrm>
            <a:off x="7529513" y="3213894"/>
            <a:ext cx="563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3" name="Line 85"/>
          <p:cNvSpPr>
            <a:spLocks noChangeShapeType="1"/>
          </p:cNvSpPr>
          <p:nvPr/>
        </p:nvSpPr>
        <p:spPr bwMode="auto">
          <a:xfrm>
            <a:off x="8093075" y="321389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4" name="Line 86"/>
          <p:cNvSpPr>
            <a:spLocks noChangeShapeType="1"/>
          </p:cNvSpPr>
          <p:nvPr/>
        </p:nvSpPr>
        <p:spPr bwMode="auto">
          <a:xfrm>
            <a:off x="7529513" y="321389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5" name="Oval 87"/>
          <p:cNvSpPr>
            <a:spLocks noChangeArrowheads="1"/>
          </p:cNvSpPr>
          <p:nvPr/>
        </p:nvSpPr>
        <p:spPr bwMode="auto">
          <a:xfrm>
            <a:off x="7951789" y="3429794"/>
            <a:ext cx="280987" cy="287338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06" name="Oval 88"/>
          <p:cNvSpPr>
            <a:spLocks noChangeArrowheads="1"/>
          </p:cNvSpPr>
          <p:nvPr/>
        </p:nvSpPr>
        <p:spPr bwMode="auto">
          <a:xfrm>
            <a:off x="7388225" y="3429794"/>
            <a:ext cx="279400" cy="287338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grpSp>
        <p:nvGrpSpPr>
          <p:cNvPr id="2107" name="Group 89"/>
          <p:cNvGrpSpPr>
            <a:grpSpLocks/>
          </p:cNvGrpSpPr>
          <p:nvPr/>
        </p:nvGrpSpPr>
        <p:grpSpPr bwMode="auto">
          <a:xfrm>
            <a:off x="7248526" y="3934619"/>
            <a:ext cx="600075" cy="215900"/>
            <a:chOff x="2630" y="1979"/>
            <a:chExt cx="499" cy="181"/>
          </a:xfrm>
        </p:grpSpPr>
        <p:sp>
          <p:nvSpPr>
            <p:cNvPr id="2202" name="Line 90"/>
            <p:cNvSpPr>
              <a:spLocks noChangeShapeType="1"/>
            </p:cNvSpPr>
            <p:nvPr/>
          </p:nvSpPr>
          <p:spPr bwMode="auto">
            <a:xfrm>
              <a:off x="2630" y="1979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3" name="Line 91"/>
            <p:cNvSpPr>
              <a:spLocks noChangeShapeType="1"/>
            </p:cNvSpPr>
            <p:nvPr/>
          </p:nvSpPr>
          <p:spPr bwMode="auto">
            <a:xfrm>
              <a:off x="2630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4" name="Line 92"/>
            <p:cNvSpPr>
              <a:spLocks noChangeShapeType="1"/>
            </p:cNvSpPr>
            <p:nvPr/>
          </p:nvSpPr>
          <p:spPr bwMode="auto">
            <a:xfrm>
              <a:off x="2811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5" name="Line 93"/>
            <p:cNvSpPr>
              <a:spLocks noChangeShapeType="1"/>
            </p:cNvSpPr>
            <p:nvPr/>
          </p:nvSpPr>
          <p:spPr bwMode="auto">
            <a:xfrm>
              <a:off x="2992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6" name="Line 94"/>
            <p:cNvSpPr>
              <a:spLocks noChangeShapeType="1"/>
            </p:cNvSpPr>
            <p:nvPr/>
          </p:nvSpPr>
          <p:spPr bwMode="auto">
            <a:xfrm>
              <a:off x="3129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08" name="Line 95"/>
          <p:cNvSpPr>
            <a:spLocks noChangeShapeType="1"/>
          </p:cNvSpPr>
          <p:nvPr/>
        </p:nvSpPr>
        <p:spPr bwMode="auto">
          <a:xfrm>
            <a:off x="7529513" y="371871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09" name="Line 96"/>
          <p:cNvSpPr>
            <a:spLocks noChangeShapeType="1"/>
          </p:cNvSpPr>
          <p:nvPr/>
        </p:nvSpPr>
        <p:spPr bwMode="auto">
          <a:xfrm>
            <a:off x="9061450" y="2312194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10" name="Oval 97"/>
          <p:cNvSpPr>
            <a:spLocks noChangeArrowheads="1"/>
          </p:cNvSpPr>
          <p:nvPr/>
        </p:nvSpPr>
        <p:spPr bwMode="auto">
          <a:xfrm>
            <a:off x="8864601" y="2566194"/>
            <a:ext cx="422275" cy="4318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28" tIns="45715" rIns="91428" bIns="45715" anchor="ctr"/>
          <a:lstStyle/>
          <a:p>
            <a:pPr algn="ctr"/>
            <a:r>
              <a:rPr lang="es-ES_tradnl" sz="900" b="1">
                <a:latin typeface="Tahoma" pitchFamily="34" charset="0"/>
                <a:cs typeface="Arial" charset="0"/>
              </a:rPr>
              <a:t>UN2</a:t>
            </a:r>
            <a:endParaRPr lang="es-ES" sz="900" b="1">
              <a:latin typeface="Tahoma" pitchFamily="34" charset="0"/>
              <a:cs typeface="Arial" charset="0"/>
            </a:endParaRPr>
          </a:p>
        </p:txBody>
      </p:sp>
      <p:sp>
        <p:nvSpPr>
          <p:cNvPr id="2111" name="Line 98"/>
          <p:cNvSpPr>
            <a:spLocks noChangeShapeType="1"/>
          </p:cNvSpPr>
          <p:nvPr/>
        </p:nvSpPr>
        <p:spPr bwMode="auto">
          <a:xfrm>
            <a:off x="9077325" y="299799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12" name="Line 99"/>
          <p:cNvSpPr>
            <a:spLocks noChangeShapeType="1"/>
          </p:cNvSpPr>
          <p:nvPr/>
        </p:nvSpPr>
        <p:spPr bwMode="auto">
          <a:xfrm>
            <a:off x="8793163" y="3213894"/>
            <a:ext cx="563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13" name="Line 100"/>
          <p:cNvSpPr>
            <a:spLocks noChangeShapeType="1"/>
          </p:cNvSpPr>
          <p:nvPr/>
        </p:nvSpPr>
        <p:spPr bwMode="auto">
          <a:xfrm>
            <a:off x="8793163" y="321389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14" name="Line 101"/>
          <p:cNvSpPr>
            <a:spLocks noChangeShapeType="1"/>
          </p:cNvSpPr>
          <p:nvPr/>
        </p:nvSpPr>
        <p:spPr bwMode="auto">
          <a:xfrm>
            <a:off x="9356725" y="3213894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15" name="Oval 102"/>
          <p:cNvSpPr>
            <a:spLocks noChangeArrowheads="1"/>
          </p:cNvSpPr>
          <p:nvPr/>
        </p:nvSpPr>
        <p:spPr bwMode="auto">
          <a:xfrm>
            <a:off x="9215439" y="3429794"/>
            <a:ext cx="280987" cy="287338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16" name="Oval 103"/>
          <p:cNvSpPr>
            <a:spLocks noChangeArrowheads="1"/>
          </p:cNvSpPr>
          <p:nvPr/>
        </p:nvSpPr>
        <p:spPr bwMode="auto">
          <a:xfrm>
            <a:off x="8653464" y="3429794"/>
            <a:ext cx="280987" cy="287338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grpSp>
        <p:nvGrpSpPr>
          <p:cNvPr id="2117" name="Group 104"/>
          <p:cNvGrpSpPr>
            <a:grpSpLocks/>
          </p:cNvGrpSpPr>
          <p:nvPr/>
        </p:nvGrpSpPr>
        <p:grpSpPr bwMode="auto">
          <a:xfrm>
            <a:off x="8513764" y="3934619"/>
            <a:ext cx="600075" cy="215900"/>
            <a:chOff x="2630" y="1979"/>
            <a:chExt cx="499" cy="181"/>
          </a:xfrm>
        </p:grpSpPr>
        <p:sp>
          <p:nvSpPr>
            <p:cNvPr id="2197" name="Line 105"/>
            <p:cNvSpPr>
              <a:spLocks noChangeShapeType="1"/>
            </p:cNvSpPr>
            <p:nvPr/>
          </p:nvSpPr>
          <p:spPr bwMode="auto">
            <a:xfrm>
              <a:off x="2630" y="1979"/>
              <a:ext cx="49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98" name="Line 106"/>
            <p:cNvSpPr>
              <a:spLocks noChangeShapeType="1"/>
            </p:cNvSpPr>
            <p:nvPr/>
          </p:nvSpPr>
          <p:spPr bwMode="auto">
            <a:xfrm>
              <a:off x="2630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99" name="Line 107"/>
            <p:cNvSpPr>
              <a:spLocks noChangeShapeType="1"/>
            </p:cNvSpPr>
            <p:nvPr/>
          </p:nvSpPr>
          <p:spPr bwMode="auto">
            <a:xfrm>
              <a:off x="2811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0" name="Line 108"/>
            <p:cNvSpPr>
              <a:spLocks noChangeShapeType="1"/>
            </p:cNvSpPr>
            <p:nvPr/>
          </p:nvSpPr>
          <p:spPr bwMode="auto">
            <a:xfrm>
              <a:off x="2992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01" name="Line 109"/>
            <p:cNvSpPr>
              <a:spLocks noChangeShapeType="1"/>
            </p:cNvSpPr>
            <p:nvPr/>
          </p:nvSpPr>
          <p:spPr bwMode="auto">
            <a:xfrm>
              <a:off x="3129" y="19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18" name="Line 110"/>
          <p:cNvSpPr>
            <a:spLocks noChangeShapeType="1"/>
          </p:cNvSpPr>
          <p:nvPr/>
        </p:nvSpPr>
        <p:spPr bwMode="auto">
          <a:xfrm>
            <a:off x="8794750" y="3718719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19" name="Oval 111"/>
          <p:cNvSpPr>
            <a:spLocks noChangeArrowheads="1"/>
          </p:cNvSpPr>
          <p:nvPr/>
        </p:nvSpPr>
        <p:spPr bwMode="auto">
          <a:xfrm>
            <a:off x="6732589" y="1015208"/>
            <a:ext cx="2744787" cy="1081087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grpSp>
        <p:nvGrpSpPr>
          <p:cNvPr id="2120" name="Group 112"/>
          <p:cNvGrpSpPr>
            <a:grpSpLocks/>
          </p:cNvGrpSpPr>
          <p:nvPr/>
        </p:nvGrpSpPr>
        <p:grpSpPr bwMode="auto">
          <a:xfrm>
            <a:off x="7015164" y="1304133"/>
            <a:ext cx="280987" cy="504825"/>
            <a:chOff x="885" y="3022"/>
            <a:chExt cx="271" cy="499"/>
          </a:xfrm>
        </p:grpSpPr>
        <p:sp>
          <p:nvSpPr>
            <p:cNvPr id="2194" name="Rectangle 113"/>
            <p:cNvSpPr>
              <a:spLocks noChangeArrowheads="1"/>
            </p:cNvSpPr>
            <p:nvPr/>
          </p:nvSpPr>
          <p:spPr bwMode="auto">
            <a:xfrm>
              <a:off x="885" y="3022"/>
              <a:ext cx="271" cy="4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195" name="Oval 114"/>
            <p:cNvSpPr>
              <a:spLocks noChangeArrowheads="1"/>
            </p:cNvSpPr>
            <p:nvPr/>
          </p:nvSpPr>
          <p:spPr bwMode="auto">
            <a:xfrm>
              <a:off x="930" y="3294"/>
              <a:ext cx="181" cy="181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196" name="Oval 115"/>
            <p:cNvSpPr>
              <a:spLocks noChangeArrowheads="1"/>
            </p:cNvSpPr>
            <p:nvPr/>
          </p:nvSpPr>
          <p:spPr bwMode="auto">
            <a:xfrm>
              <a:off x="930" y="3067"/>
              <a:ext cx="181" cy="181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</p:grpSp>
      <p:grpSp>
        <p:nvGrpSpPr>
          <p:cNvPr id="2121" name="Group 116"/>
          <p:cNvGrpSpPr>
            <a:grpSpLocks/>
          </p:cNvGrpSpPr>
          <p:nvPr/>
        </p:nvGrpSpPr>
        <p:grpSpPr bwMode="auto">
          <a:xfrm>
            <a:off x="6950075" y="2220120"/>
            <a:ext cx="425450" cy="1477963"/>
            <a:chOff x="3849" y="1978"/>
            <a:chExt cx="273" cy="998"/>
          </a:xfrm>
        </p:grpSpPr>
        <p:sp>
          <p:nvSpPr>
            <p:cNvPr id="2189" name="Rectangle 117"/>
            <p:cNvSpPr>
              <a:spLocks noChangeArrowheads="1"/>
            </p:cNvSpPr>
            <p:nvPr/>
          </p:nvSpPr>
          <p:spPr bwMode="auto">
            <a:xfrm>
              <a:off x="3849" y="1978"/>
              <a:ext cx="273" cy="9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190" name="Oval 118"/>
            <p:cNvSpPr>
              <a:spLocks noChangeArrowheads="1"/>
            </p:cNvSpPr>
            <p:nvPr/>
          </p:nvSpPr>
          <p:spPr bwMode="auto">
            <a:xfrm>
              <a:off x="3895" y="2477"/>
              <a:ext cx="181" cy="181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191" name="Oval 119"/>
            <p:cNvSpPr>
              <a:spLocks noChangeArrowheads="1"/>
            </p:cNvSpPr>
            <p:nvPr/>
          </p:nvSpPr>
          <p:spPr bwMode="auto">
            <a:xfrm>
              <a:off x="3895" y="2250"/>
              <a:ext cx="181" cy="181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  <p:sp>
          <p:nvSpPr>
            <p:cNvPr id="2192" name="Oval 120"/>
            <p:cNvSpPr>
              <a:spLocks noChangeArrowheads="1"/>
            </p:cNvSpPr>
            <p:nvPr/>
          </p:nvSpPr>
          <p:spPr bwMode="auto">
            <a:xfrm>
              <a:off x="3895" y="2023"/>
              <a:ext cx="181" cy="181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28" tIns="45715" rIns="91428" bIns="45715" anchor="ctr"/>
            <a:lstStyle/>
            <a:p>
              <a:pPr algn="ctr"/>
              <a:r>
                <a:rPr lang="es-ES_tradnl" sz="800" b="1">
                  <a:latin typeface="Tahoma" pitchFamily="34" charset="0"/>
                  <a:cs typeface="Arial" charset="0"/>
                </a:rPr>
                <a:t>GC</a:t>
              </a:r>
              <a:endParaRPr lang="es-ES" sz="800" b="1">
                <a:latin typeface="Tahoma" pitchFamily="34" charset="0"/>
                <a:cs typeface="Arial" charset="0"/>
              </a:endParaRPr>
            </a:p>
          </p:txBody>
        </p:sp>
        <p:sp>
          <p:nvSpPr>
            <p:cNvPr id="2193" name="Oval 121"/>
            <p:cNvSpPr>
              <a:spLocks noChangeArrowheads="1"/>
            </p:cNvSpPr>
            <p:nvPr/>
          </p:nvSpPr>
          <p:spPr bwMode="auto">
            <a:xfrm>
              <a:off x="3894" y="2704"/>
              <a:ext cx="181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cs typeface="Arial" charset="0"/>
              </a:endParaRPr>
            </a:p>
          </p:txBody>
        </p:sp>
      </p:grpSp>
      <p:sp>
        <p:nvSpPr>
          <p:cNvPr id="2122" name="AutoShape 122"/>
          <p:cNvSpPr>
            <a:spLocks noChangeArrowheads="1"/>
          </p:cNvSpPr>
          <p:nvPr/>
        </p:nvSpPr>
        <p:spPr bwMode="auto">
          <a:xfrm>
            <a:off x="7100888" y="2197894"/>
            <a:ext cx="1422400" cy="2057400"/>
          </a:xfrm>
          <a:prstGeom prst="triangle">
            <a:avLst>
              <a:gd name="adj" fmla="val 50981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23" name="AutoShape 123"/>
          <p:cNvSpPr>
            <a:spLocks noChangeArrowheads="1"/>
          </p:cNvSpPr>
          <p:nvPr/>
        </p:nvSpPr>
        <p:spPr bwMode="auto">
          <a:xfrm>
            <a:off x="8366125" y="2197894"/>
            <a:ext cx="1423988" cy="2057400"/>
          </a:xfrm>
          <a:prstGeom prst="triangle">
            <a:avLst>
              <a:gd name="adj" fmla="val 50981"/>
            </a:avLst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grpSp>
        <p:nvGrpSpPr>
          <p:cNvPr id="2124" name="Group 124"/>
          <p:cNvGrpSpPr>
            <a:grpSpLocks/>
          </p:cNvGrpSpPr>
          <p:nvPr/>
        </p:nvGrpSpPr>
        <p:grpSpPr bwMode="auto">
          <a:xfrm>
            <a:off x="9678988" y="2959894"/>
            <a:ext cx="565150" cy="431800"/>
            <a:chOff x="5307" y="2251"/>
            <a:chExt cx="372" cy="272"/>
          </a:xfrm>
        </p:grpSpPr>
        <p:sp>
          <p:nvSpPr>
            <p:cNvPr id="2184" name="Line 125"/>
            <p:cNvSpPr>
              <a:spLocks noChangeShapeType="1"/>
            </p:cNvSpPr>
            <p:nvPr/>
          </p:nvSpPr>
          <p:spPr bwMode="auto">
            <a:xfrm>
              <a:off x="5492" y="225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85" name="Line 126"/>
            <p:cNvSpPr>
              <a:spLocks noChangeShapeType="1"/>
            </p:cNvSpPr>
            <p:nvPr/>
          </p:nvSpPr>
          <p:spPr bwMode="auto">
            <a:xfrm>
              <a:off x="5307" y="2387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86" name="Line 127"/>
            <p:cNvSpPr>
              <a:spLocks noChangeShapeType="1"/>
            </p:cNvSpPr>
            <p:nvPr/>
          </p:nvSpPr>
          <p:spPr bwMode="auto">
            <a:xfrm>
              <a:off x="5679" y="238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87" name="Line 128"/>
            <p:cNvSpPr>
              <a:spLocks noChangeShapeType="1"/>
            </p:cNvSpPr>
            <p:nvPr/>
          </p:nvSpPr>
          <p:spPr bwMode="auto">
            <a:xfrm>
              <a:off x="5307" y="238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188" name="Line 129"/>
            <p:cNvSpPr>
              <a:spLocks noChangeShapeType="1"/>
            </p:cNvSpPr>
            <p:nvPr/>
          </p:nvSpPr>
          <p:spPr bwMode="auto">
            <a:xfrm>
              <a:off x="5489" y="238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125" name="Oval 130"/>
          <p:cNvSpPr>
            <a:spLocks noChangeArrowheads="1"/>
          </p:cNvSpPr>
          <p:nvPr/>
        </p:nvSpPr>
        <p:spPr bwMode="auto">
          <a:xfrm>
            <a:off x="10155239" y="3393283"/>
            <a:ext cx="280987" cy="287337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26" name="Oval 131"/>
          <p:cNvSpPr>
            <a:spLocks noChangeArrowheads="1"/>
          </p:cNvSpPr>
          <p:nvPr/>
        </p:nvSpPr>
        <p:spPr bwMode="auto">
          <a:xfrm>
            <a:off x="9817100" y="3393283"/>
            <a:ext cx="280988" cy="287337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27" name="Oval 132"/>
          <p:cNvSpPr>
            <a:spLocks noChangeArrowheads="1"/>
          </p:cNvSpPr>
          <p:nvPr/>
        </p:nvSpPr>
        <p:spPr bwMode="auto">
          <a:xfrm>
            <a:off x="9542463" y="3393283"/>
            <a:ext cx="279400" cy="287337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28" name="Oval 133"/>
          <p:cNvSpPr>
            <a:spLocks noChangeArrowheads="1"/>
          </p:cNvSpPr>
          <p:nvPr/>
        </p:nvSpPr>
        <p:spPr bwMode="auto">
          <a:xfrm>
            <a:off x="6999289" y="1593058"/>
            <a:ext cx="3436937" cy="1582737"/>
          </a:xfrm>
          <a:prstGeom prst="ellipse">
            <a:avLst/>
          </a:prstGeom>
          <a:noFill/>
          <a:ln w="158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29" name="Text Box 134"/>
          <p:cNvSpPr txBox="1">
            <a:spLocks noChangeArrowheads="1"/>
          </p:cNvSpPr>
          <p:nvPr/>
        </p:nvSpPr>
        <p:spPr bwMode="auto">
          <a:xfrm>
            <a:off x="9529685" y="1520033"/>
            <a:ext cx="836768" cy="123111"/>
          </a:xfrm>
          <a:prstGeom prst="rect">
            <a:avLst/>
          </a:prstGeom>
          <a:noFill/>
          <a:ln w="15875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800">
                <a:cs typeface="Arial" charset="0"/>
              </a:rPr>
              <a:t>Gerencia Superior</a:t>
            </a:r>
            <a:endParaRPr lang="es-ES" sz="800">
              <a:cs typeface="Arial" charset="0"/>
            </a:endParaRPr>
          </a:p>
        </p:txBody>
      </p:sp>
      <p:sp>
        <p:nvSpPr>
          <p:cNvPr id="2130" name="Oval 135"/>
          <p:cNvSpPr>
            <a:spLocks noChangeArrowheads="1"/>
          </p:cNvSpPr>
          <p:nvPr/>
        </p:nvSpPr>
        <p:spPr bwMode="auto">
          <a:xfrm>
            <a:off x="7205664" y="2383632"/>
            <a:ext cx="3436937" cy="1657350"/>
          </a:xfrm>
          <a:prstGeom prst="ellipse">
            <a:avLst/>
          </a:prstGeom>
          <a:noFill/>
          <a:ln w="158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ES">
              <a:cs typeface="Arial" charset="0"/>
            </a:endParaRPr>
          </a:p>
        </p:txBody>
      </p:sp>
      <p:sp>
        <p:nvSpPr>
          <p:cNvPr id="2131" name="Text Box 136"/>
          <p:cNvSpPr txBox="1">
            <a:spLocks noChangeArrowheads="1"/>
          </p:cNvSpPr>
          <p:nvPr/>
        </p:nvSpPr>
        <p:spPr bwMode="auto">
          <a:xfrm>
            <a:off x="8951156" y="951271"/>
            <a:ext cx="1469953" cy="123111"/>
          </a:xfrm>
          <a:prstGeom prst="rect">
            <a:avLst/>
          </a:prstGeom>
          <a:noFill/>
          <a:ln w="15875" algn="ctr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800">
                <a:cs typeface="Arial" charset="0"/>
              </a:rPr>
              <a:t>Direcc Estratégica y Empresaria</a:t>
            </a:r>
            <a:endParaRPr lang="es-ES" sz="800">
              <a:cs typeface="Arial" charset="0"/>
            </a:endParaRPr>
          </a:p>
        </p:txBody>
      </p:sp>
      <p:sp>
        <p:nvSpPr>
          <p:cNvPr id="2132" name="Text Box 137"/>
          <p:cNvSpPr txBox="1">
            <a:spLocks noChangeArrowheads="1"/>
          </p:cNvSpPr>
          <p:nvPr/>
        </p:nvSpPr>
        <p:spPr bwMode="auto">
          <a:xfrm>
            <a:off x="1966914" y="2959894"/>
            <a:ext cx="936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900" b="1">
                <a:solidFill>
                  <a:srgbClr val="008000"/>
                </a:solidFill>
                <a:cs typeface="Arial" charset="0"/>
              </a:rPr>
              <a:t>Negocio de mostrador</a:t>
            </a:r>
            <a:endParaRPr lang="es-ES" sz="9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33" name="Text Box 138"/>
          <p:cNvSpPr txBox="1">
            <a:spLocks noChangeArrowheads="1"/>
          </p:cNvSpPr>
          <p:nvPr/>
        </p:nvSpPr>
        <p:spPr bwMode="auto">
          <a:xfrm>
            <a:off x="3549651" y="2959894"/>
            <a:ext cx="936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900" b="1">
                <a:solidFill>
                  <a:srgbClr val="008000"/>
                </a:solidFill>
                <a:cs typeface="Arial" charset="0"/>
              </a:rPr>
              <a:t>Negocio con sucursales</a:t>
            </a:r>
            <a:endParaRPr lang="es-ES" sz="9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34" name="Text Box 139"/>
          <p:cNvSpPr txBox="1">
            <a:spLocks noChangeArrowheads="1"/>
          </p:cNvSpPr>
          <p:nvPr/>
        </p:nvSpPr>
        <p:spPr bwMode="auto">
          <a:xfrm>
            <a:off x="4918075" y="3320257"/>
            <a:ext cx="8636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900" b="1">
                <a:solidFill>
                  <a:srgbClr val="008000"/>
                </a:solidFill>
                <a:cs typeface="Arial" charset="0"/>
              </a:rPr>
              <a:t>Empresas con gerentes funcionales</a:t>
            </a:r>
            <a:endParaRPr lang="es-ES" sz="9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35" name="Text Box 140"/>
          <p:cNvSpPr txBox="1">
            <a:spLocks noChangeArrowheads="1"/>
          </p:cNvSpPr>
          <p:nvPr/>
        </p:nvSpPr>
        <p:spPr bwMode="auto">
          <a:xfrm>
            <a:off x="5926139" y="3320258"/>
            <a:ext cx="93662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54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900" b="1">
                <a:solidFill>
                  <a:srgbClr val="008000"/>
                </a:solidFill>
                <a:cs typeface="Arial" charset="0"/>
              </a:rPr>
              <a:t>Empresas con órganos de comando</a:t>
            </a:r>
            <a:endParaRPr lang="es-ES" sz="9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36" name="Text Box 141"/>
          <p:cNvSpPr txBox="1">
            <a:spLocks noChangeArrowheads="1"/>
          </p:cNvSpPr>
          <p:nvPr/>
        </p:nvSpPr>
        <p:spPr bwMode="auto">
          <a:xfrm>
            <a:off x="9599614" y="3896520"/>
            <a:ext cx="1042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900" b="1">
                <a:solidFill>
                  <a:srgbClr val="008000"/>
                </a:solidFill>
                <a:cs typeface="Arial" charset="0"/>
              </a:rPr>
              <a:t>Creación de los órganos de gobierno y empresa explícita</a:t>
            </a:r>
            <a:endParaRPr lang="es-ES" sz="900" b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137" name="Text Box 131"/>
          <p:cNvSpPr txBox="1">
            <a:spLocks noChangeArrowheads="1"/>
          </p:cNvSpPr>
          <p:nvPr/>
        </p:nvSpPr>
        <p:spPr bwMode="auto">
          <a:xfrm>
            <a:off x="10391776" y="367508"/>
            <a:ext cx="250825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000" b="1">
                <a:cs typeface="Arial" charset="0"/>
              </a:rPr>
              <a:t>Asociación</a:t>
            </a:r>
            <a:endParaRPr lang="es-ES" sz="1000" b="1">
              <a:cs typeface="Arial" charset="0"/>
            </a:endParaRPr>
          </a:p>
        </p:txBody>
      </p:sp>
      <p:sp>
        <p:nvSpPr>
          <p:cNvPr id="2138" name="Text Box 132"/>
          <p:cNvSpPr txBox="1">
            <a:spLocks noChangeArrowheads="1"/>
          </p:cNvSpPr>
          <p:nvPr/>
        </p:nvSpPr>
        <p:spPr bwMode="auto">
          <a:xfrm>
            <a:off x="2614614" y="1304133"/>
            <a:ext cx="1728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000">
                <a:cs typeface="Arial" charset="0"/>
              </a:rPr>
              <a:t>Asociación tácita y hundida en la operación</a:t>
            </a:r>
            <a:endParaRPr lang="es-ES" sz="1000">
              <a:cs typeface="Arial" charset="0"/>
            </a:endParaRPr>
          </a:p>
        </p:txBody>
      </p:sp>
      <p:sp>
        <p:nvSpPr>
          <p:cNvPr id="2139" name="Text Box 133"/>
          <p:cNvSpPr txBox="1">
            <a:spLocks noChangeArrowheads="1"/>
          </p:cNvSpPr>
          <p:nvPr/>
        </p:nvSpPr>
        <p:spPr bwMode="auto">
          <a:xfrm>
            <a:off x="1524001" y="1844676"/>
            <a:ext cx="2508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000" b="1">
                <a:cs typeface="Arial" charset="0"/>
              </a:rPr>
              <a:t>Organización</a:t>
            </a:r>
            <a:endParaRPr lang="es-ES" sz="1000" b="1">
              <a:cs typeface="Arial" charset="0"/>
            </a:endParaRPr>
          </a:p>
        </p:txBody>
      </p:sp>
      <p:sp>
        <p:nvSpPr>
          <p:cNvPr id="2140" name="Text Box 4"/>
          <p:cNvSpPr txBox="1">
            <a:spLocks noChangeArrowheads="1"/>
          </p:cNvSpPr>
          <p:nvPr/>
        </p:nvSpPr>
        <p:spPr bwMode="auto">
          <a:xfrm>
            <a:off x="3100187" y="6173281"/>
            <a:ext cx="5758598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8" tIns="0" rIns="91428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900">
                <a:latin typeface="Arial Narrow" pitchFamily="34" charset="0"/>
                <a:cs typeface="Arial" charset="0"/>
              </a:rPr>
              <a:t>DGG= Dueñó/Gerente General    GG=Gerente General    PE=Presidente Ejecutivo     Tr=Transición   UN=Unidad de Negocios</a:t>
            </a:r>
            <a:endParaRPr lang="es-ES" sz="900">
              <a:latin typeface="Arial Narrow" pitchFamily="34" charset="0"/>
              <a:cs typeface="Arial" charset="0"/>
            </a:endParaRPr>
          </a:p>
        </p:txBody>
      </p:sp>
      <p:grpSp>
        <p:nvGrpSpPr>
          <p:cNvPr id="2141" name="Group 135"/>
          <p:cNvGrpSpPr>
            <a:grpSpLocks/>
          </p:cNvGrpSpPr>
          <p:nvPr/>
        </p:nvGrpSpPr>
        <p:grpSpPr bwMode="auto">
          <a:xfrm>
            <a:off x="6357939" y="4399756"/>
            <a:ext cx="3667125" cy="1755774"/>
            <a:chOff x="2947" y="3084"/>
            <a:chExt cx="2310" cy="1106"/>
          </a:xfrm>
        </p:grpSpPr>
        <p:sp>
          <p:nvSpPr>
            <p:cNvPr id="2175" name="Text Box 157"/>
            <p:cNvSpPr txBox="1">
              <a:spLocks noChangeArrowheads="1"/>
            </p:cNvSpPr>
            <p:nvPr/>
          </p:nvSpPr>
          <p:spPr bwMode="auto">
            <a:xfrm>
              <a:off x="2947" y="3628"/>
              <a:ext cx="954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8" tIns="45715" rIns="91428" bIns="457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COMANDO DIRECTO DELEGADO y ORGANO DE COMANDO</a:t>
              </a:r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76" name="Group 159"/>
            <p:cNvGrpSpPr>
              <a:grpSpLocks/>
            </p:cNvGrpSpPr>
            <p:nvPr/>
          </p:nvGrpSpPr>
          <p:grpSpPr bwMode="auto">
            <a:xfrm>
              <a:off x="4447" y="3084"/>
              <a:ext cx="545" cy="544"/>
              <a:chOff x="4468" y="3475"/>
              <a:chExt cx="545" cy="544"/>
            </a:xfrm>
          </p:grpSpPr>
          <p:sp>
            <p:nvSpPr>
              <p:cNvPr id="2182" name="Oval 160"/>
              <p:cNvSpPr>
                <a:spLocks noChangeArrowheads="1"/>
              </p:cNvSpPr>
              <p:nvPr/>
            </p:nvSpPr>
            <p:spPr bwMode="auto">
              <a:xfrm>
                <a:off x="4468" y="3475"/>
                <a:ext cx="545" cy="544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s-E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3" name="Rectangle 161"/>
              <p:cNvSpPr>
                <a:spLocks noChangeArrowheads="1"/>
              </p:cNvSpPr>
              <p:nvPr/>
            </p:nvSpPr>
            <p:spPr bwMode="auto">
              <a:xfrm>
                <a:off x="4649" y="3612"/>
                <a:ext cx="19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8" tIns="45715" rIns="91428" bIns="45715">
                <a:spAutoFit/>
              </a:bodyPr>
              <a:lstStyle/>
              <a:p>
                <a:r>
                  <a:rPr lang="es-ES_tradnl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endParaRPr lang="es-ES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77" name="Text Box 162"/>
            <p:cNvSpPr txBox="1">
              <a:spLocks noChangeArrowheads="1"/>
            </p:cNvSpPr>
            <p:nvPr/>
          </p:nvSpPr>
          <p:spPr bwMode="auto">
            <a:xfrm>
              <a:off x="3851" y="3647"/>
              <a:ext cx="1406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5715" rIns="0" bIns="457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UNIDADES DE NEGOCIOS MULTIPLES y ORGANO DE COMANDO CONJUNTO Y COMPLEJOY MULTIPLES ORGANOS DE COMANDO</a:t>
              </a:r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78" name="Line 163"/>
            <p:cNvSpPr>
              <a:spLocks noChangeShapeType="1"/>
            </p:cNvSpPr>
            <p:nvPr/>
          </p:nvSpPr>
          <p:spPr bwMode="auto">
            <a:xfrm>
              <a:off x="3659" y="3491"/>
              <a:ext cx="753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79" name="Line 181"/>
            <p:cNvSpPr>
              <a:spLocks noChangeShapeType="1"/>
            </p:cNvSpPr>
            <p:nvPr/>
          </p:nvSpPr>
          <p:spPr bwMode="auto">
            <a:xfrm>
              <a:off x="3628" y="3264"/>
              <a:ext cx="90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80" name="Line 182"/>
            <p:cNvSpPr>
              <a:spLocks noChangeShapeType="1"/>
            </p:cNvSpPr>
            <p:nvPr/>
          </p:nvSpPr>
          <p:spPr bwMode="auto">
            <a:xfrm flipH="1">
              <a:off x="4399" y="3264"/>
              <a:ext cx="91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81" name="Text Box 183"/>
            <p:cNvSpPr txBox="1">
              <a:spLocks noChangeArrowheads="1"/>
            </p:cNvSpPr>
            <p:nvPr/>
          </p:nvSpPr>
          <p:spPr bwMode="auto">
            <a:xfrm>
              <a:off x="3718" y="3128"/>
              <a:ext cx="715" cy="145"/>
            </a:xfrm>
            <a:prstGeom prst="rect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Mediana globalizada</a:t>
              </a:r>
              <a:endParaRPr lang="es-ES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43" name="Group 146"/>
          <p:cNvGrpSpPr>
            <a:grpSpLocks/>
          </p:cNvGrpSpPr>
          <p:nvPr/>
        </p:nvGrpSpPr>
        <p:grpSpPr bwMode="auto">
          <a:xfrm>
            <a:off x="1677988" y="4039396"/>
            <a:ext cx="5757862" cy="2112963"/>
            <a:chOff x="0" y="2811"/>
            <a:chExt cx="3627" cy="1331"/>
          </a:xfrm>
        </p:grpSpPr>
        <p:sp>
          <p:nvSpPr>
            <p:cNvPr id="2144" name="Oval 145"/>
            <p:cNvSpPr>
              <a:spLocks noChangeArrowheads="1"/>
            </p:cNvSpPr>
            <p:nvPr/>
          </p:nvSpPr>
          <p:spPr bwMode="auto">
            <a:xfrm>
              <a:off x="657" y="3067"/>
              <a:ext cx="545" cy="5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28" tIns="45715" rIns="91428" bIns="45715" anchor="ctr"/>
            <a:lstStyle/>
            <a:p>
              <a:pPr algn="ctr"/>
              <a:r>
                <a:rPr lang="es-ES_tradnl" sz="20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s-E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45" name="Text Box 146"/>
            <p:cNvSpPr txBox="1">
              <a:spLocks noChangeArrowheads="1"/>
            </p:cNvSpPr>
            <p:nvPr/>
          </p:nvSpPr>
          <p:spPr bwMode="auto">
            <a:xfrm>
              <a:off x="158" y="3793"/>
              <a:ext cx="1064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8" tIns="45715" rIns="91428" bIns="45715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COMANDO DIRECTO CON COORDINACION IMPLICITA</a:t>
              </a:r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46" name="Line 147"/>
            <p:cNvSpPr>
              <a:spLocks noChangeShapeType="1"/>
            </p:cNvSpPr>
            <p:nvPr/>
          </p:nvSpPr>
          <p:spPr bwMode="auto">
            <a:xfrm>
              <a:off x="1156" y="3475"/>
              <a:ext cx="363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47" name="Group 148"/>
            <p:cNvGrpSpPr>
              <a:grpSpLocks/>
            </p:cNvGrpSpPr>
            <p:nvPr/>
          </p:nvGrpSpPr>
          <p:grpSpPr bwMode="auto">
            <a:xfrm>
              <a:off x="2197" y="3037"/>
              <a:ext cx="823" cy="999"/>
              <a:chOff x="2033" y="2977"/>
              <a:chExt cx="843" cy="999"/>
            </a:xfrm>
          </p:grpSpPr>
          <p:grpSp>
            <p:nvGrpSpPr>
              <p:cNvPr id="2171" name="Group 149"/>
              <p:cNvGrpSpPr>
                <a:grpSpLocks/>
              </p:cNvGrpSpPr>
              <p:nvPr/>
            </p:nvGrpSpPr>
            <p:grpSpPr bwMode="auto">
              <a:xfrm>
                <a:off x="2033" y="2977"/>
                <a:ext cx="558" cy="544"/>
                <a:chOff x="1973" y="3521"/>
                <a:chExt cx="545" cy="544"/>
              </a:xfrm>
            </p:grpSpPr>
            <p:sp>
              <p:nvSpPr>
                <p:cNvPr id="2173" name="Oval 150"/>
                <p:cNvSpPr>
                  <a:spLocks noChangeArrowheads="1"/>
                </p:cNvSpPr>
                <p:nvPr/>
              </p:nvSpPr>
              <p:spPr bwMode="auto">
                <a:xfrm>
                  <a:off x="1973" y="3521"/>
                  <a:ext cx="545" cy="544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74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54" y="3657"/>
                  <a:ext cx="19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8" tIns="45715" rIns="91428" bIns="45715">
                  <a:spAutoFit/>
                </a:bodyPr>
                <a:lstStyle/>
                <a:p>
                  <a:r>
                    <a:rPr lang="es-ES_tradnl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es-ES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172" name="Text Box 152"/>
              <p:cNvSpPr txBox="1">
                <a:spLocks noChangeArrowheads="1"/>
              </p:cNvSpPr>
              <p:nvPr/>
            </p:nvSpPr>
            <p:spPr bwMode="auto">
              <a:xfrm>
                <a:off x="2087" y="3612"/>
                <a:ext cx="789" cy="3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91428" tIns="45715" rIns="91428" bIns="45715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105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COMANDO DIRECTO ASISTIDO</a:t>
                </a:r>
                <a:endParaRPr lang="es-ES" sz="105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48" name="Group 154"/>
            <p:cNvGrpSpPr>
              <a:grpSpLocks/>
            </p:cNvGrpSpPr>
            <p:nvPr/>
          </p:nvGrpSpPr>
          <p:grpSpPr bwMode="auto">
            <a:xfrm>
              <a:off x="3082" y="3037"/>
              <a:ext cx="545" cy="544"/>
              <a:chOff x="2880" y="3475"/>
              <a:chExt cx="545" cy="544"/>
            </a:xfrm>
          </p:grpSpPr>
          <p:sp>
            <p:nvSpPr>
              <p:cNvPr id="2169" name="Oval 155"/>
              <p:cNvSpPr>
                <a:spLocks noChangeArrowheads="1"/>
              </p:cNvSpPr>
              <p:nvPr/>
            </p:nvSpPr>
            <p:spPr bwMode="auto">
              <a:xfrm>
                <a:off x="2880" y="3475"/>
                <a:ext cx="545" cy="544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s-ES" sz="10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70" name="Rectangle 156"/>
              <p:cNvSpPr>
                <a:spLocks noChangeArrowheads="1"/>
              </p:cNvSpPr>
              <p:nvPr/>
            </p:nvSpPr>
            <p:spPr bwMode="auto">
              <a:xfrm>
                <a:off x="3061" y="3612"/>
                <a:ext cx="19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8" tIns="45715" rIns="91428" bIns="45715">
                <a:spAutoFit/>
              </a:bodyPr>
              <a:lstStyle/>
              <a:p>
                <a:r>
                  <a:rPr lang="es-ES_tradnl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es-ES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49" name="Line 164"/>
            <p:cNvSpPr>
              <a:spLocks noChangeShapeType="1"/>
            </p:cNvSpPr>
            <p:nvPr/>
          </p:nvSpPr>
          <p:spPr bwMode="auto">
            <a:xfrm>
              <a:off x="2684" y="3491"/>
              <a:ext cx="453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50" name="Group 165"/>
            <p:cNvGrpSpPr>
              <a:grpSpLocks/>
            </p:cNvGrpSpPr>
            <p:nvPr/>
          </p:nvGrpSpPr>
          <p:grpSpPr bwMode="auto">
            <a:xfrm>
              <a:off x="1355" y="3037"/>
              <a:ext cx="772" cy="1095"/>
              <a:chOff x="1197" y="2977"/>
              <a:chExt cx="772" cy="1095"/>
            </a:xfrm>
          </p:grpSpPr>
          <p:grpSp>
            <p:nvGrpSpPr>
              <p:cNvPr id="2165" name="Group 166"/>
              <p:cNvGrpSpPr>
                <a:grpSpLocks/>
              </p:cNvGrpSpPr>
              <p:nvPr/>
            </p:nvGrpSpPr>
            <p:grpSpPr bwMode="auto">
              <a:xfrm>
                <a:off x="1304" y="2977"/>
                <a:ext cx="545" cy="544"/>
                <a:chOff x="1292" y="3475"/>
                <a:chExt cx="545" cy="544"/>
              </a:xfrm>
            </p:grpSpPr>
            <p:sp>
              <p:nvSpPr>
                <p:cNvPr id="2167" name="Oval 167"/>
                <p:cNvSpPr>
                  <a:spLocks noChangeArrowheads="1"/>
                </p:cNvSpPr>
                <p:nvPr/>
              </p:nvSpPr>
              <p:spPr bwMode="auto">
                <a:xfrm>
                  <a:off x="1292" y="3475"/>
                  <a:ext cx="545" cy="544"/>
                </a:xfrm>
                <a:prstGeom prst="ellipse">
                  <a:avLst/>
                </a:prstGeom>
                <a:noFill/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s-ES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68" name="Rectangle 168"/>
                <p:cNvSpPr>
                  <a:spLocks noChangeArrowheads="1"/>
                </p:cNvSpPr>
                <p:nvPr/>
              </p:nvSpPr>
              <p:spPr bwMode="auto">
                <a:xfrm>
                  <a:off x="1474" y="3612"/>
                  <a:ext cx="197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8" tIns="45715" rIns="91428" bIns="45715">
                  <a:spAutoFit/>
                </a:bodyPr>
                <a:lstStyle/>
                <a:p>
                  <a:r>
                    <a:rPr lang="es-ES_tradnl" b="1">
                      <a:solidFill>
                        <a:srgbClr val="FF0000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2</a:t>
                  </a:r>
                  <a:endParaRPr lang="es-ES" b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2166" name="Text Box 169"/>
              <p:cNvSpPr txBox="1">
                <a:spLocks noChangeArrowheads="1"/>
              </p:cNvSpPr>
              <p:nvPr/>
            </p:nvSpPr>
            <p:spPr bwMode="auto">
              <a:xfrm>
                <a:off x="1197" y="3612"/>
                <a:ext cx="772" cy="4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s-ES_tradnl" sz="1050" b="1">
                    <a:latin typeface="Arial" panose="020B0604020202020204" pitchFamily="34" charset="0"/>
                    <a:cs typeface="Arial" panose="020B0604020202020204" pitchFamily="34" charset="0"/>
                  </a:rPr>
                  <a:t>COMANDO DIRECTO CON CO-COORDINACION</a:t>
                </a:r>
                <a:endParaRPr lang="es-ES" sz="1050" b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51" name="Line 170"/>
            <p:cNvSpPr>
              <a:spLocks noChangeShapeType="1"/>
            </p:cNvSpPr>
            <p:nvPr/>
          </p:nvSpPr>
          <p:spPr bwMode="auto">
            <a:xfrm>
              <a:off x="1931" y="3491"/>
              <a:ext cx="316" cy="0"/>
            </a:xfrm>
            <a:prstGeom prst="line">
              <a:avLst/>
            </a:prstGeom>
            <a:noFill/>
            <a:ln w="444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2" name="Line 171"/>
            <p:cNvSpPr>
              <a:spLocks noChangeShapeType="1"/>
            </p:cNvSpPr>
            <p:nvPr/>
          </p:nvSpPr>
          <p:spPr bwMode="auto">
            <a:xfrm flipV="1">
              <a:off x="930" y="2886"/>
              <a:ext cx="0" cy="181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3" name="Line 172"/>
            <p:cNvSpPr>
              <a:spLocks noChangeShapeType="1"/>
            </p:cNvSpPr>
            <p:nvPr/>
          </p:nvSpPr>
          <p:spPr bwMode="auto">
            <a:xfrm>
              <a:off x="930" y="2886"/>
              <a:ext cx="453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4" name="Line 173"/>
            <p:cNvSpPr>
              <a:spLocks noChangeShapeType="1"/>
            </p:cNvSpPr>
            <p:nvPr/>
          </p:nvSpPr>
          <p:spPr bwMode="auto">
            <a:xfrm flipV="1">
              <a:off x="2494" y="2901"/>
              <a:ext cx="0" cy="136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5" name="Line 174"/>
            <p:cNvSpPr>
              <a:spLocks noChangeShapeType="1"/>
            </p:cNvSpPr>
            <p:nvPr/>
          </p:nvSpPr>
          <p:spPr bwMode="auto">
            <a:xfrm flipH="1">
              <a:off x="2040" y="2901"/>
              <a:ext cx="454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6" name="Text Box 175"/>
            <p:cNvSpPr txBox="1">
              <a:spLocks noChangeArrowheads="1"/>
            </p:cNvSpPr>
            <p:nvPr/>
          </p:nvSpPr>
          <p:spPr bwMode="auto">
            <a:xfrm>
              <a:off x="1360" y="2811"/>
              <a:ext cx="681" cy="155"/>
            </a:xfrm>
            <a:prstGeom prst="rect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Pequeña empresa</a:t>
              </a:r>
              <a:endParaRPr lang="es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7" name="Line 176"/>
            <p:cNvSpPr>
              <a:spLocks noChangeShapeType="1"/>
            </p:cNvSpPr>
            <p:nvPr/>
          </p:nvSpPr>
          <p:spPr bwMode="auto">
            <a:xfrm flipV="1">
              <a:off x="2539" y="2901"/>
              <a:ext cx="0" cy="136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8" name="Line 177"/>
            <p:cNvSpPr>
              <a:spLocks noChangeShapeType="1"/>
            </p:cNvSpPr>
            <p:nvPr/>
          </p:nvSpPr>
          <p:spPr bwMode="auto">
            <a:xfrm>
              <a:off x="2539" y="2901"/>
              <a:ext cx="272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9" name="Line 178"/>
            <p:cNvSpPr>
              <a:spLocks noChangeShapeType="1"/>
            </p:cNvSpPr>
            <p:nvPr/>
          </p:nvSpPr>
          <p:spPr bwMode="auto">
            <a:xfrm flipV="1">
              <a:off x="3401" y="2901"/>
              <a:ext cx="0" cy="136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0" name="Line 179"/>
            <p:cNvSpPr>
              <a:spLocks noChangeShapeType="1"/>
            </p:cNvSpPr>
            <p:nvPr/>
          </p:nvSpPr>
          <p:spPr bwMode="auto">
            <a:xfrm flipH="1">
              <a:off x="3129" y="2901"/>
              <a:ext cx="272" cy="0"/>
            </a:xfrm>
            <a:prstGeom prst="line">
              <a:avLst/>
            </a:prstGeom>
            <a:noFill/>
            <a:ln w="2222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1" name="Text Box 180"/>
            <p:cNvSpPr txBox="1">
              <a:spLocks noChangeArrowheads="1"/>
            </p:cNvSpPr>
            <p:nvPr/>
          </p:nvSpPr>
          <p:spPr bwMode="auto">
            <a:xfrm>
              <a:off x="2811" y="2811"/>
              <a:ext cx="345" cy="160"/>
            </a:xfrm>
            <a:prstGeom prst="rect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r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Mediana</a:t>
              </a:r>
              <a:endParaRPr lang="es-ES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2" name="Oval 145"/>
            <p:cNvSpPr>
              <a:spLocks noChangeArrowheads="1"/>
            </p:cNvSpPr>
            <p:nvPr/>
          </p:nvSpPr>
          <p:spPr bwMode="auto">
            <a:xfrm>
              <a:off x="0" y="3067"/>
              <a:ext cx="545" cy="544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91428" tIns="45715" rIns="91428" bIns="45715" anchor="ctr"/>
            <a:lstStyle/>
            <a:p>
              <a:pPr algn="ctr"/>
              <a:r>
                <a:rPr lang="es-ES_tradnl" sz="20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s-ES" sz="2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3" name="Text Box 176"/>
            <p:cNvSpPr txBox="1">
              <a:spLocks noChangeArrowheads="1"/>
            </p:cNvSpPr>
            <p:nvPr/>
          </p:nvSpPr>
          <p:spPr bwMode="auto">
            <a:xfrm>
              <a:off x="0" y="3612"/>
              <a:ext cx="88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s-ES_tradnl" sz="900">
                  <a:latin typeface="Arial" panose="020B0604020202020204" pitchFamily="34" charset="0"/>
                  <a:cs typeface="Arial" panose="020B0604020202020204" pitchFamily="34" charset="0"/>
                </a:rPr>
                <a:t>Start Up y Sobrevivencia</a:t>
              </a:r>
              <a:endParaRPr lang="es-ES" sz="9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4" name="Line 177"/>
            <p:cNvSpPr>
              <a:spLocks noChangeShapeType="1"/>
            </p:cNvSpPr>
            <p:nvPr/>
          </p:nvSpPr>
          <p:spPr bwMode="auto">
            <a:xfrm>
              <a:off x="476" y="3203"/>
              <a:ext cx="31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80" name="Picture 179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00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07568" y="1700809"/>
            <a:ext cx="7543800" cy="1293067"/>
          </a:xfrm>
        </p:spPr>
        <p:txBody>
          <a:bodyPr/>
          <a:lstStyle/>
          <a:p>
            <a:r>
              <a:rPr lang="es-ES" dirty="0" smtClean="0"/>
              <a:t>¿Cómo evoluciona?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07568" y="3284984"/>
            <a:ext cx="6461760" cy="1727691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70000"/>
              </a:lnSpc>
              <a:buAutoNum type="arabicPeriod"/>
            </a:pPr>
            <a:r>
              <a:rPr lang="es-ES" dirty="0" smtClean="0"/>
              <a:t>Dispositivos Organizacionales</a:t>
            </a:r>
          </a:p>
          <a:p>
            <a:pPr marL="457200" indent="-457200">
              <a:lnSpc>
                <a:spcPct val="170000"/>
              </a:lnSpc>
              <a:buAutoNum type="arabicPeriod"/>
            </a:pPr>
            <a:r>
              <a:rPr lang="es-ES" dirty="0" smtClean="0"/>
              <a:t>Cambio en el concepto de TRABAJO</a:t>
            </a:r>
          </a:p>
          <a:p>
            <a:pPr marL="457200" indent="-457200">
              <a:lnSpc>
                <a:spcPct val="170000"/>
              </a:lnSpc>
              <a:buAutoNum type="arabicPeriod"/>
            </a:pPr>
            <a:r>
              <a:rPr lang="es-ES" dirty="0" smtClean="0"/>
              <a:t>Prácticas Gerenciales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2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800" dirty="0"/>
              <a:t>Cambio en la dinámica operativa diaria</a:t>
            </a:r>
            <a:endParaRPr lang="es-ES" sz="38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Operación habitual: x inercia</a:t>
            </a:r>
          </a:p>
          <a:p>
            <a:pPr>
              <a:buFont typeface="Wingdings" pitchFamily="2" charset="2"/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endParaRPr lang="es-A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Proyectos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de mejora y crecimiento: x modificación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de hábitos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Gestión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760384" y="2348880"/>
            <a:ext cx="8568951" cy="1008062"/>
          </a:xfrm>
          <a:prstGeom prst="rightArrow">
            <a:avLst>
              <a:gd name="adj1" fmla="val 50000"/>
              <a:gd name="adj2" fmla="val 1696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AR" sz="1600" dirty="0"/>
              <a:t>Plantel habitual</a:t>
            </a:r>
            <a:endParaRPr lang="es-ES" sz="1600" dirty="0"/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1805577" y="4580732"/>
            <a:ext cx="8568952" cy="1008062"/>
          </a:xfrm>
          <a:prstGeom prst="rightArrow">
            <a:avLst>
              <a:gd name="adj1" fmla="val 50000"/>
              <a:gd name="adj2" fmla="val 1696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AR" sz="1600" dirty="0"/>
              <a:t>Plantel habitual + Soporte Externo + Equipo Ad Hoc + Involucramiento de la Dirección</a:t>
            </a:r>
            <a:endParaRPr lang="es-ES" sz="1600" dirty="0"/>
          </a:p>
        </p:txBody>
      </p:sp>
      <p:pic>
        <p:nvPicPr>
          <p:cNvPr id="6" name="Picture 5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12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2400" dirty="0"/>
              <a:t>Herramienta para incorporar la segunda línea de flujo (proyectos): </a:t>
            </a:r>
            <a:r>
              <a:rPr lang="es-AR" sz="2400" dirty="0"/>
              <a:t>“Dispositivo Organizacional”</a:t>
            </a:r>
            <a:endParaRPr lang="es-ES" sz="2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150000"/>
              </a:lnSpc>
              <a:buNone/>
            </a:pPr>
            <a:r>
              <a:rPr lang="es-AR" sz="1800" dirty="0"/>
              <a:t>¿Por qué los Dispositivos/ Reuniones?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800" dirty="0"/>
              <a:t>Acompaña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800" dirty="0"/>
              <a:t>Genera el primer </a:t>
            </a:r>
            <a:r>
              <a:rPr lang="es-AR" sz="1800" dirty="0"/>
              <a:t>hábito </a:t>
            </a:r>
            <a:r>
              <a:rPr lang="es-AR" sz="1800" dirty="0"/>
              <a:t>distintivo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800" dirty="0"/>
              <a:t>Obliga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600" dirty="0"/>
              <a:t>A trabajar de forma distinta: sin jerarquía, pensando, leyendo, proponiendo, discutiendo SIN EJECUCIÓN INMEDIATA NI MANDO DIRECTO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800" dirty="0"/>
              <a:t>Enriquece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600" dirty="0"/>
              <a:t>Es un trabajo multidisciplinario por las características de sus colaboradores participantes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800" dirty="0"/>
              <a:t>Rompe con lo habitual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600" dirty="0"/>
              <a:t>Salir de la línea de acción</a:t>
            </a:r>
          </a:p>
          <a:p>
            <a:pPr marL="609600" indent="-6096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800" dirty="0"/>
              <a:t>Genera distancia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600" dirty="0"/>
              <a:t>Pensamiento en pausa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600" dirty="0"/>
              <a:t>Diferencia el rol, de la persona que lo ocupa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es-AR" sz="1600" dirty="0"/>
              <a:t>Diferencia la persona, de la acción ejecutada por ella</a:t>
            </a:r>
            <a:endParaRPr lang="es-ES" sz="16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4" name="Picture 3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24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122238"/>
            <a:ext cx="8229600" cy="1143000"/>
          </a:xfrm>
        </p:spPr>
        <p:txBody>
          <a:bodyPr/>
          <a:lstStyle/>
          <a:p>
            <a:r>
              <a:rPr lang="es-AR" sz="2000" dirty="0"/>
              <a:t>¿QUÉ HAY DETRÁS DE LAS REUNIONES?</a:t>
            </a:r>
            <a:endParaRPr lang="es-ES" sz="20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1124744"/>
            <a:ext cx="7620000" cy="4800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AR" sz="1800" dirty="0"/>
              <a:t>Las reuniones son el formato mediante el cual la organización: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Apoya e incrementa el desempeño individual mediante:</a:t>
            </a:r>
          </a:p>
          <a:p>
            <a:pPr lvl="2" algn="just">
              <a:lnSpc>
                <a:spcPct val="150000"/>
              </a:lnSpc>
            </a:pPr>
            <a:r>
              <a:rPr lang="es-AR" sz="1400" dirty="0"/>
              <a:t>La clarificación y explicitación de objetivos y expectativas</a:t>
            </a:r>
          </a:p>
          <a:p>
            <a:pPr lvl="2" algn="just">
              <a:lnSpc>
                <a:spcPct val="150000"/>
              </a:lnSpc>
            </a:pPr>
            <a:r>
              <a:rPr lang="es-AR" sz="1400" dirty="0"/>
              <a:t>El apoyo y la capacitación en capacidades puntuales (comercial).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Ajusta, revisa y previene las vicisitudes de la operación mediante la utilización de registros.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Aprende y mejora la coordinación inter-funcional (reuniones varias) que sostiene la operación y que se embarca en proyectos ad-hoc.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Re piensa y mejora las prestaciones de los servicios a través de la creación de encuestas.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Define y “</a:t>
            </a:r>
            <a:r>
              <a:rPr lang="es-AR" sz="1600" dirty="0" err="1"/>
              <a:t>parametriza</a:t>
            </a:r>
            <a:r>
              <a:rPr lang="es-AR" sz="1600" dirty="0"/>
              <a:t>” la información que necesita para mejorar la operación, la gestión y los resultados del negocio.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Aprende de la experiencia y establece criterios comunes que facilitan el proceso de delegación, el crecimiento y la autonomía de sus integrantes (distintas etapas del proceso de división funcional y nueva etapa de desarrollo de carrera y consolidación de un equipo de conducción autónomo del dueño y del gerente operativo).</a:t>
            </a:r>
          </a:p>
          <a:p>
            <a:pPr lvl="1" algn="just">
              <a:lnSpc>
                <a:spcPct val="150000"/>
              </a:lnSpc>
            </a:pPr>
            <a:r>
              <a:rPr lang="es-AR" sz="1600" dirty="0"/>
              <a:t>Ajusta y crea nuevos conceptos que ayudan a desarrollar nuevos negocios.</a:t>
            </a:r>
            <a:endParaRPr lang="es-ES" sz="160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pic>
        <p:nvPicPr>
          <p:cNvPr id="5" name="Picture 4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120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AR" sz="3800" dirty="0"/>
              <a:t>Dinámica del cambio en </a:t>
            </a:r>
            <a:r>
              <a:rPr lang="es-AR" sz="3800" dirty="0"/>
              <a:t>Pyme</a:t>
            </a:r>
            <a:endParaRPr lang="es-ES" sz="38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991544" y="1365697"/>
            <a:ext cx="76200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Descendente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s-A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</a:t>
            </a:r>
            <a:r>
              <a:rPr lang="es-A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dirty="0">
                <a:latin typeface="Arial" panose="020B0604020202020204" pitchFamily="34" charset="0"/>
                <a:cs typeface="Arial" panose="020B0604020202020204" pitchFamily="34" charset="0"/>
              </a:rPr>
              <a:t>direccional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4 Marcador de pie de página"/>
          <p:cNvSpPr>
            <a:spLocks noGrp="1"/>
          </p:cNvSpPr>
          <p:nvPr>
            <p:ph type="ftr" sz="quarter" idx="11"/>
          </p:nvPr>
        </p:nvSpPr>
        <p:spPr>
          <a:xfrm rot="16200000">
            <a:off x="8820800" y="3758649"/>
            <a:ext cx="2947503" cy="365760"/>
          </a:xfrm>
        </p:spPr>
        <p:txBody>
          <a:bodyPr/>
          <a:lstStyle/>
          <a:p>
            <a:pPr algn="ctr"/>
            <a:r>
              <a:rPr lang="es-ES" sz="1600" dirty="0"/>
              <a:t>www.pennayasociados.com</a:t>
            </a:r>
          </a:p>
          <a:p>
            <a:pPr algn="ctr"/>
            <a:endParaRPr lang="es-ES" sz="1600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471120" y="2769811"/>
            <a:ext cx="7080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AR" sz="3200"/>
              <a:t>VS.</a:t>
            </a:r>
            <a:endParaRPr lang="es-ES" sz="3200"/>
          </a:p>
        </p:txBody>
      </p:sp>
      <p:sp>
        <p:nvSpPr>
          <p:cNvPr id="22548" name="Oval 20"/>
          <p:cNvSpPr>
            <a:spLocks noChangeArrowheads="1"/>
          </p:cNvSpPr>
          <p:nvPr/>
        </p:nvSpPr>
        <p:spPr bwMode="auto">
          <a:xfrm>
            <a:off x="6335315" y="2338457"/>
            <a:ext cx="2087563" cy="5762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s-ES_tradnl" sz="1400" b="1" dirty="0"/>
              <a:t>ASOCIACIÓN</a:t>
            </a:r>
            <a:endParaRPr lang="es-ES" sz="1400" b="1" dirty="0"/>
          </a:p>
        </p:txBody>
      </p:sp>
      <p:grpSp>
        <p:nvGrpSpPr>
          <p:cNvPr id="22542" name="Group 14"/>
          <p:cNvGrpSpPr>
            <a:grpSpLocks/>
          </p:cNvGrpSpPr>
          <p:nvPr/>
        </p:nvGrpSpPr>
        <p:grpSpPr bwMode="auto">
          <a:xfrm>
            <a:off x="5903514" y="3130619"/>
            <a:ext cx="3024188" cy="2449512"/>
            <a:chOff x="3334" y="1389"/>
            <a:chExt cx="1905" cy="1543"/>
          </a:xfrm>
        </p:grpSpPr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>
              <a:off x="3561" y="1570"/>
              <a:ext cx="1406" cy="997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>
              <a:off x="3334" y="152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538" name="Line 10"/>
            <p:cNvSpPr>
              <a:spLocks noChangeShapeType="1"/>
            </p:cNvSpPr>
            <p:nvPr/>
          </p:nvSpPr>
          <p:spPr bwMode="auto">
            <a:xfrm flipV="1">
              <a:off x="5239" y="1525"/>
              <a:ext cx="0" cy="1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 flipH="1" flipV="1">
              <a:off x="3606" y="2115"/>
              <a:ext cx="1361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3424" y="1389"/>
              <a:ext cx="1724" cy="1543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s-ES"/>
            </a:p>
          </p:txBody>
        </p:sp>
      </p:grp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6622653" y="3490981"/>
            <a:ext cx="1512887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6551214" y="3490981"/>
            <a:ext cx="151130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V="1">
            <a:off x="6695678" y="2770256"/>
            <a:ext cx="574675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 flipV="1">
            <a:off x="7414814" y="2770257"/>
            <a:ext cx="64770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2547" name="Freeform 19"/>
          <p:cNvSpPr>
            <a:spLocks/>
          </p:cNvSpPr>
          <p:nvPr/>
        </p:nvSpPr>
        <p:spPr bwMode="auto">
          <a:xfrm>
            <a:off x="6262290" y="4391095"/>
            <a:ext cx="2233613" cy="479425"/>
          </a:xfrm>
          <a:custGeom>
            <a:avLst/>
            <a:gdLst>
              <a:gd name="T0" fmla="*/ 0 w 1407"/>
              <a:gd name="T1" fmla="*/ 159 h 302"/>
              <a:gd name="T2" fmla="*/ 273 w 1407"/>
              <a:gd name="T3" fmla="*/ 23 h 302"/>
              <a:gd name="T4" fmla="*/ 454 w 1407"/>
              <a:gd name="T5" fmla="*/ 295 h 302"/>
              <a:gd name="T6" fmla="*/ 726 w 1407"/>
              <a:gd name="T7" fmla="*/ 68 h 302"/>
              <a:gd name="T8" fmla="*/ 998 w 1407"/>
              <a:gd name="T9" fmla="*/ 249 h 302"/>
              <a:gd name="T10" fmla="*/ 1270 w 1407"/>
              <a:gd name="T11" fmla="*/ 68 h 302"/>
              <a:gd name="T12" fmla="*/ 1407 w 1407"/>
              <a:gd name="T13" fmla="*/ 113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07" h="302">
                <a:moveTo>
                  <a:pt x="0" y="159"/>
                </a:moveTo>
                <a:cubicBezTo>
                  <a:pt x="98" y="79"/>
                  <a:pt x="197" y="0"/>
                  <a:pt x="273" y="23"/>
                </a:cubicBezTo>
                <a:cubicBezTo>
                  <a:pt x="349" y="46"/>
                  <a:pt x="379" y="288"/>
                  <a:pt x="454" y="295"/>
                </a:cubicBezTo>
                <a:cubicBezTo>
                  <a:pt x="529" y="302"/>
                  <a:pt x="635" y="76"/>
                  <a:pt x="726" y="68"/>
                </a:cubicBezTo>
                <a:cubicBezTo>
                  <a:pt x="817" y="60"/>
                  <a:pt x="907" y="249"/>
                  <a:pt x="998" y="249"/>
                </a:cubicBezTo>
                <a:cubicBezTo>
                  <a:pt x="1089" y="249"/>
                  <a:pt x="1202" y="91"/>
                  <a:pt x="1270" y="68"/>
                </a:cubicBezTo>
                <a:cubicBezTo>
                  <a:pt x="1338" y="45"/>
                  <a:pt x="1372" y="79"/>
                  <a:pt x="1407" y="11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grpSp>
        <p:nvGrpSpPr>
          <p:cNvPr id="5" name="4 Grupo"/>
          <p:cNvGrpSpPr/>
          <p:nvPr/>
        </p:nvGrpSpPr>
        <p:grpSpPr>
          <a:xfrm>
            <a:off x="2735362" y="2338457"/>
            <a:ext cx="2447925" cy="2736999"/>
            <a:chOff x="683915" y="3284984"/>
            <a:chExt cx="2447925" cy="2736999"/>
          </a:xfrm>
        </p:grpSpPr>
        <p:grpSp>
          <p:nvGrpSpPr>
            <p:cNvPr id="3" name="2 Grupo"/>
            <p:cNvGrpSpPr/>
            <p:nvPr/>
          </p:nvGrpSpPr>
          <p:grpSpPr>
            <a:xfrm>
              <a:off x="683915" y="3645024"/>
              <a:ext cx="2447925" cy="2376959"/>
              <a:chOff x="611188" y="2636366"/>
              <a:chExt cx="2447925" cy="2376959"/>
            </a:xfrm>
          </p:grpSpPr>
          <p:sp>
            <p:nvSpPr>
              <p:cNvPr id="22532" name="AutoShape 4"/>
              <p:cNvSpPr>
                <a:spLocks noChangeArrowheads="1"/>
              </p:cNvSpPr>
              <p:nvPr/>
            </p:nvSpPr>
            <p:spPr bwMode="auto">
              <a:xfrm>
                <a:off x="611188" y="3355975"/>
                <a:ext cx="2232025" cy="158273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22533" name="Line 5"/>
              <p:cNvSpPr>
                <a:spLocks noChangeShapeType="1"/>
              </p:cNvSpPr>
              <p:nvPr/>
            </p:nvSpPr>
            <p:spPr bwMode="auto">
              <a:xfrm>
                <a:off x="3059113" y="2636366"/>
                <a:ext cx="0" cy="237695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33" name="Oval 20"/>
            <p:cNvSpPr>
              <a:spLocks noChangeArrowheads="1"/>
            </p:cNvSpPr>
            <p:nvPr/>
          </p:nvSpPr>
          <p:spPr bwMode="auto">
            <a:xfrm>
              <a:off x="828377" y="3284984"/>
              <a:ext cx="2087563" cy="576263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s-ES_tradnl" sz="1400" b="1" dirty="0"/>
                <a:t>ASOCIACIÓN</a:t>
              </a:r>
              <a:endParaRPr lang="es-ES" sz="1400" b="1" dirty="0"/>
            </a:p>
          </p:txBody>
        </p:sp>
      </p:grpSp>
      <p:pic>
        <p:nvPicPr>
          <p:cNvPr id="23" name="Picture 22" descr="C:\Users\FACU PC\Google Drive\Penna y Asociados\Luciana Mas\Penna y Asoc\logo Penna y Aso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64" y="6357045"/>
            <a:ext cx="2006539" cy="39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07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1719907" y="49363"/>
            <a:ext cx="7886700" cy="709961"/>
          </a:xfrm>
        </p:spPr>
        <p:txBody>
          <a:bodyPr/>
          <a:lstStyle/>
          <a:p>
            <a:r>
              <a:rPr lang="es-ES" dirty="0" smtClean="0"/>
              <a:t>8 Ejes</a:t>
            </a:r>
            <a:r>
              <a:rPr lang="es-ES" baseline="0" dirty="0" smtClean="0"/>
              <a:t> del cambio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644457" y="6245225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0A358C-DB27-46C4-99B4-CAF47F1BF48F}" type="slidenum">
              <a:rPr lang="es-ES"/>
              <a:pPr eaLnBrk="1" hangingPunct="1"/>
              <a:t>9</a:t>
            </a:fld>
            <a:endParaRPr lang="es-ES"/>
          </a:p>
        </p:txBody>
      </p:sp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1342082" y="620689"/>
            <a:ext cx="8642350" cy="618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300" b="1" dirty="0"/>
              <a:t>Evolución de la capacidad y cambios de tareas y dedicación del gerente general y top-</a:t>
            </a:r>
            <a:r>
              <a:rPr lang="es-ES_tradnl" sz="1300" b="1" dirty="0" err="1"/>
              <a:t>management</a:t>
            </a:r>
            <a:endParaRPr lang="es-ES_tradnl" sz="13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Nuevos sistemas de información y control</a:t>
            </a:r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Nuevas capacidades, prácticas y aprendizajes organizacionales</a:t>
            </a:r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Nueva estructuración de procesos y organización de la tarea</a:t>
            </a:r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Cambios en el órgano de comando</a:t>
            </a:r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Cambios en la comunicación y en la cultura organizacional</a:t>
            </a:r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Mayor discriminación de la asociación respecto de la organización</a:t>
            </a:r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  <a:buFontTx/>
              <a:buAutoNum type="arabicPeriod"/>
            </a:pPr>
            <a:r>
              <a:rPr lang="es-ES_tradnl" sz="1400" b="1" dirty="0"/>
              <a:t>Mayor discriminación del trabajo de los miembros de la asociación respecto del de la dirección</a:t>
            </a:r>
          </a:p>
          <a:p>
            <a:pPr marL="609600" indent="-609600" algn="ctr">
              <a:spcBef>
                <a:spcPct val="20000"/>
              </a:spcBef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</a:pPr>
            <a:endParaRPr lang="es-ES_tradnl" sz="1400" b="1" dirty="0"/>
          </a:p>
          <a:p>
            <a:pPr marL="609600" indent="-609600" algn="ctr">
              <a:spcBef>
                <a:spcPct val="20000"/>
              </a:spcBef>
            </a:pPr>
            <a:endParaRPr lang="es-ES" sz="1400" b="1" dirty="0"/>
          </a:p>
        </p:txBody>
      </p:sp>
      <p:sp>
        <p:nvSpPr>
          <p:cNvPr id="6" name="Text Box 33"/>
          <p:cNvSpPr txBox="1">
            <a:spLocks noChangeArrowheads="1"/>
          </p:cNvSpPr>
          <p:nvPr/>
        </p:nvSpPr>
        <p:spPr bwMode="auto">
          <a:xfrm>
            <a:off x="1704033" y="897634"/>
            <a:ext cx="2087712" cy="461665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Acción directa y sustantiva</a:t>
            </a:r>
            <a:endParaRPr lang="es-ES" sz="1200" b="1"/>
          </a:p>
        </p:txBody>
      </p:sp>
      <p:sp>
        <p:nvSpPr>
          <p:cNvPr id="7" name="Text Box 34"/>
          <p:cNvSpPr txBox="1">
            <a:spLocks noChangeArrowheads="1"/>
          </p:cNvSpPr>
          <p:nvPr/>
        </p:nvSpPr>
        <p:spPr bwMode="auto">
          <a:xfrm>
            <a:off x="7662199" y="966223"/>
            <a:ext cx="2271388" cy="276999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Acción gerencial y general</a:t>
            </a:r>
            <a:endParaRPr lang="es-ES" sz="1200" b="1"/>
          </a:p>
        </p:txBody>
      </p:sp>
      <p:sp>
        <p:nvSpPr>
          <p:cNvPr id="8" name="AutoShape 35"/>
          <p:cNvSpPr>
            <a:spLocks noChangeArrowheads="1"/>
          </p:cNvSpPr>
          <p:nvPr/>
        </p:nvSpPr>
        <p:spPr bwMode="auto">
          <a:xfrm>
            <a:off x="4871095" y="1165225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1704033" y="1704976"/>
            <a:ext cx="2087713" cy="284163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Implícitos y personales</a:t>
            </a:r>
            <a:endParaRPr lang="es-ES" sz="1200" b="1"/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7644457" y="1690690"/>
            <a:ext cx="2268538" cy="276999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Explícitos y sociales</a:t>
            </a:r>
            <a:endParaRPr lang="es-ES" sz="1200" b="1"/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4871096" y="1704975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1704033" y="2420938"/>
            <a:ext cx="2879725" cy="284162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Con sentido personal</a:t>
            </a:r>
            <a:endParaRPr lang="es-ES" sz="1200" b="1"/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6888807" y="2420938"/>
            <a:ext cx="3024188" cy="284162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rIns="18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Con sentido individual y grupal</a:t>
            </a:r>
            <a:endParaRPr lang="es-ES" sz="1200" b="1"/>
          </a:p>
        </p:txBody>
      </p:sp>
      <p:sp>
        <p:nvSpPr>
          <p:cNvPr id="14" name="AutoShape 41"/>
          <p:cNvSpPr>
            <a:spLocks noChangeArrowheads="1"/>
          </p:cNvSpPr>
          <p:nvPr/>
        </p:nvSpPr>
        <p:spPr bwMode="auto">
          <a:xfrm>
            <a:off x="4871096" y="2420938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5" name="Text Box 42"/>
          <p:cNvSpPr txBox="1">
            <a:spLocks noChangeArrowheads="1"/>
          </p:cNvSpPr>
          <p:nvPr/>
        </p:nvSpPr>
        <p:spPr bwMode="auto">
          <a:xfrm>
            <a:off x="1704033" y="3213101"/>
            <a:ext cx="2879725" cy="284163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Basado en personas</a:t>
            </a:r>
            <a:endParaRPr lang="es-ES" sz="1200" b="1"/>
          </a:p>
        </p:txBody>
      </p:sp>
      <p:sp>
        <p:nvSpPr>
          <p:cNvPr id="16" name="AutoShape 43"/>
          <p:cNvSpPr>
            <a:spLocks noChangeArrowheads="1"/>
          </p:cNvSpPr>
          <p:nvPr/>
        </p:nvSpPr>
        <p:spPr bwMode="auto">
          <a:xfrm>
            <a:off x="4871096" y="3213100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6888807" y="3213101"/>
            <a:ext cx="3024188" cy="284163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Basado en funciones y personas</a:t>
            </a:r>
            <a:endParaRPr lang="es-ES" sz="1200" b="1"/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1704033" y="4005263"/>
            <a:ext cx="2879725" cy="284162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Individual, part-time y puesto parcial</a:t>
            </a:r>
            <a:endParaRPr lang="es-ES" sz="1200" b="1"/>
          </a:p>
        </p:txBody>
      </p:sp>
      <p:sp>
        <p:nvSpPr>
          <p:cNvPr id="19" name="AutoShape 46"/>
          <p:cNvSpPr>
            <a:spLocks noChangeArrowheads="1"/>
          </p:cNvSpPr>
          <p:nvPr/>
        </p:nvSpPr>
        <p:spPr bwMode="auto">
          <a:xfrm>
            <a:off x="4871096" y="4005263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6888807" y="4005263"/>
            <a:ext cx="3024188" cy="284162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Equipo, full-time y órgano complejo</a:t>
            </a:r>
            <a:endParaRPr lang="es-ES" sz="1200" b="1"/>
          </a:p>
        </p:txBody>
      </p:sp>
      <p:sp>
        <p:nvSpPr>
          <p:cNvPr id="21" name="Text Box 48"/>
          <p:cNvSpPr txBox="1">
            <a:spLocks noChangeArrowheads="1"/>
          </p:cNvSpPr>
          <p:nvPr/>
        </p:nvSpPr>
        <p:spPr bwMode="auto">
          <a:xfrm>
            <a:off x="1704033" y="4724401"/>
            <a:ext cx="2879725" cy="466725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Sin rendición de cuentas y baja discriminación</a:t>
            </a:r>
            <a:endParaRPr lang="es-ES" sz="1200" b="1"/>
          </a:p>
        </p:txBody>
      </p:sp>
      <p:sp>
        <p:nvSpPr>
          <p:cNvPr id="22" name="AutoShape 49"/>
          <p:cNvSpPr>
            <a:spLocks noChangeArrowheads="1"/>
          </p:cNvSpPr>
          <p:nvPr/>
        </p:nvSpPr>
        <p:spPr bwMode="auto">
          <a:xfrm>
            <a:off x="4871096" y="4795838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3" name="Text Box 50"/>
          <p:cNvSpPr txBox="1">
            <a:spLocks noChangeArrowheads="1"/>
          </p:cNvSpPr>
          <p:nvPr/>
        </p:nvSpPr>
        <p:spPr bwMode="auto">
          <a:xfrm>
            <a:off x="6888807" y="4724401"/>
            <a:ext cx="3024188" cy="466725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_tradnl" sz="1200" b="1"/>
              <a:t>Con rendición de cuentas y evolución alta EE</a:t>
            </a:r>
            <a:endParaRPr lang="es-ES" sz="1200" b="1"/>
          </a:p>
        </p:txBody>
      </p:sp>
      <p:sp>
        <p:nvSpPr>
          <p:cNvPr id="24" name="Text Box 51"/>
          <p:cNvSpPr txBox="1">
            <a:spLocks noChangeArrowheads="1"/>
          </p:cNvSpPr>
          <p:nvPr/>
        </p:nvSpPr>
        <p:spPr bwMode="auto">
          <a:xfrm>
            <a:off x="1704033" y="5516564"/>
            <a:ext cx="2879725" cy="269875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100" b="1"/>
              <a:t>Vacía, formal. Asociación invisible</a:t>
            </a:r>
            <a:endParaRPr lang="es-ES" sz="1100" b="1"/>
          </a:p>
        </p:txBody>
      </p:sp>
      <p:sp>
        <p:nvSpPr>
          <p:cNvPr id="25" name="Text Box 52"/>
          <p:cNvSpPr txBox="1">
            <a:spLocks noChangeArrowheads="1"/>
          </p:cNvSpPr>
          <p:nvPr/>
        </p:nvSpPr>
        <p:spPr bwMode="auto">
          <a:xfrm>
            <a:off x="6888807" y="5562601"/>
            <a:ext cx="3024188" cy="346075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100" b="1"/>
              <a:t>Con actividad empresaria y/o dirigencial. Asociación con órganos diferenciados</a:t>
            </a:r>
            <a:endParaRPr lang="es-ES" sz="1100" b="1"/>
          </a:p>
        </p:txBody>
      </p:sp>
      <p:sp>
        <p:nvSpPr>
          <p:cNvPr id="26" name="AutoShape 53"/>
          <p:cNvSpPr>
            <a:spLocks noChangeArrowheads="1"/>
          </p:cNvSpPr>
          <p:nvPr/>
        </p:nvSpPr>
        <p:spPr bwMode="auto">
          <a:xfrm>
            <a:off x="4871096" y="5516563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27" name="Text Box 54"/>
          <p:cNvSpPr txBox="1">
            <a:spLocks noChangeArrowheads="1"/>
          </p:cNvSpPr>
          <p:nvPr/>
        </p:nvSpPr>
        <p:spPr bwMode="auto">
          <a:xfrm>
            <a:off x="1704033" y="6319839"/>
            <a:ext cx="2879725" cy="346075"/>
          </a:xfrm>
          <a:prstGeom prst="rect">
            <a:avLst/>
          </a:prstGeom>
          <a:solidFill>
            <a:srgbClr val="AAA85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1100" b="1"/>
              <a:t>Accionistas-dirigentes aferrados a la operación y a la organización existente</a:t>
            </a:r>
            <a:endParaRPr lang="es-ES" sz="1100" b="1"/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6815782" y="6237289"/>
            <a:ext cx="3168650" cy="555625"/>
          </a:xfrm>
          <a:prstGeom prst="rec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_tradnl" sz="900" b="1"/>
              <a:t>Accionistas-dirigentes y miembros emprendedores y con disposición a vender, comprar y fusionar UUNN o líneas de actividad social y crear nuevas empresas, asociaciones y áreas de actividad</a:t>
            </a:r>
            <a:endParaRPr lang="es-ES" sz="900" b="1"/>
          </a:p>
        </p:txBody>
      </p:sp>
      <p:sp>
        <p:nvSpPr>
          <p:cNvPr id="29" name="AutoShape 56"/>
          <p:cNvSpPr>
            <a:spLocks noChangeArrowheads="1"/>
          </p:cNvSpPr>
          <p:nvPr/>
        </p:nvSpPr>
        <p:spPr bwMode="auto">
          <a:xfrm>
            <a:off x="4871096" y="6367463"/>
            <a:ext cx="1728787" cy="215900"/>
          </a:xfrm>
          <a:prstGeom prst="leftRightArrow">
            <a:avLst>
              <a:gd name="adj1" fmla="val 50000"/>
              <a:gd name="adj2" fmla="val 160147"/>
            </a:avLst>
          </a:prstGeom>
          <a:gradFill rotWithShape="1">
            <a:gsLst>
              <a:gs pos="0">
                <a:srgbClr val="96944A"/>
              </a:gs>
              <a:gs pos="100000">
                <a:srgbClr val="45442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96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774</Words>
  <Application>Microsoft Office PowerPoint</Application>
  <PresentationFormat>Panorámica</PresentationFormat>
  <Paragraphs>154</Paragraphs>
  <Slides>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Calibri</vt:lpstr>
      <vt:lpstr>Calibri Light</vt:lpstr>
      <vt:lpstr>Century Gothic</vt:lpstr>
      <vt:lpstr>Tahoma</vt:lpstr>
      <vt:lpstr>Verdana</vt:lpstr>
      <vt:lpstr>Wingdings</vt:lpstr>
      <vt:lpstr>Tema de Office</vt:lpstr>
      <vt:lpstr>Organización y Estructura Ejecutiva</vt:lpstr>
      <vt:lpstr>Evolución de la Estructura Ejecutiva</vt:lpstr>
      <vt:lpstr>Presentación de PowerPoint</vt:lpstr>
      <vt:lpstr>¿Cómo evoluciona?</vt:lpstr>
      <vt:lpstr>Cambio en la dinámica operativa diaria</vt:lpstr>
      <vt:lpstr>Herramienta para incorporar la segunda línea de flujo (proyectos): “Dispositivo Organizacional”</vt:lpstr>
      <vt:lpstr>¿QUÉ HAY DETRÁS DE LAS REUNIONES?</vt:lpstr>
      <vt:lpstr>Dinámica del cambio en Pyme</vt:lpstr>
      <vt:lpstr>8 Ejes del cambio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y Estructura Ejecutiva</dc:title>
  <dc:creator>Luciana Mas</dc:creator>
  <cp:lastModifiedBy>Luciana Mas</cp:lastModifiedBy>
  <cp:revision>1</cp:revision>
  <dcterms:created xsi:type="dcterms:W3CDTF">2016-04-20T11:50:47Z</dcterms:created>
  <dcterms:modified xsi:type="dcterms:W3CDTF">2016-04-20T11:51:24Z</dcterms:modified>
</cp:coreProperties>
</file>