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493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517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454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7642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715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2280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0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382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793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073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093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C5E6E-D5E3-4BA3-9ED7-D51C62FB3C75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0E78-7B07-406C-ACD4-843A63565D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225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Bitácora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4" name="Picture 3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6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063553" y="2132857"/>
            <a:ext cx="7408333" cy="2265701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¿</a:t>
            </a:r>
            <a:r>
              <a:rPr lang="es-ES" sz="1600" dirty="0"/>
              <a:t>Qué es?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¿Cómo se completa?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¿Cuál es el contenido mínimo?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¿Para qué sirve? </a:t>
            </a:r>
            <a:r>
              <a:rPr lang="es-ES" sz="1600" dirty="0"/>
              <a:t>¿</a:t>
            </a:r>
            <a:r>
              <a:rPr lang="es-ES" sz="1600" dirty="0"/>
              <a:t>A quiénes les sirve?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Resguardo/ Confidencialidad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s-ES" sz="1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4" name="Picture 3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2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35560" y="2492896"/>
            <a:ext cx="7393632" cy="29718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ES" sz="1800" dirty="0"/>
              <a:t>Es un cuaderno digital/ físico personal de registro de todas las cuestiones que complejizan, dificultan, impactan en el trabajo día a día y en el cumplimiento de las funciones de los roles de los integrantes/ allegados de/a una organización.</a:t>
            </a:r>
            <a:endParaRPr lang="es-ES" sz="18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4" name="Picture 3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5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</a:t>
            </a:r>
            <a:r>
              <a:rPr lang="es-ES" dirty="0"/>
              <a:t>C</a:t>
            </a:r>
            <a:r>
              <a:rPr lang="es-ES" dirty="0" smtClean="0"/>
              <a:t>ómo se completa?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Como salga, como se pueda… Sin presiones ni exigencias, pero </a:t>
            </a:r>
            <a:r>
              <a:rPr lang="es-ES" sz="1600" dirty="0" err="1"/>
              <a:t>intentandolo</a:t>
            </a:r>
            <a:r>
              <a:rPr lang="es-ES" sz="1600" dirty="0"/>
              <a:t> de forma continua.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Lo ideal es ir incorporando el habito de registrar lo que pasó en el momento en que pasó y antes de reaccionar.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Si lo anterior no puede realizarse, lo mejor es tomar nota de una mínima cantidad de palabras que ayuden, durante el mismo día o al día siguiente, a reconstruir los hechos.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Otro buen habito es tomarse dos intervalos de tiempo (15 minutos es suficiente) todos los días para repasar la jornada: antes de almorzar y antes de cerrar el día</a:t>
            </a:r>
            <a:endParaRPr lang="es-ES" sz="1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4" name="Picture 3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40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¿Cuál es el contenido mínimo?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800" dirty="0"/>
              <a:t>Fecha del evento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800" dirty="0"/>
              <a:t>Descripción del evento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Participantes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600" dirty="0"/>
              <a:t>Acontecimientos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800" dirty="0"/>
              <a:t>Emociones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sz="1800" dirty="0"/>
              <a:t>Notas posteriores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4" name="Picture 3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30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75520" y="274638"/>
            <a:ext cx="792088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¿Para qué sirve? ¿A quiénes le sirve?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2152650" y="1825625"/>
          <a:ext cx="7886700" cy="443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776"/>
                <a:gridCol w="7396924"/>
              </a:tblGrid>
              <a:tr h="50478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600" dirty="0" smtClean="0"/>
                        <a:t>A quien la completa</a:t>
                      </a:r>
                      <a:endParaRPr lang="es-ES" sz="1600" dirty="0"/>
                    </a:p>
                  </a:txBody>
                  <a:tcPr marL="97338" marR="97338"/>
                </a:tc>
                <a:tc hMerge="1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s-ES" sz="1400" dirty="0"/>
                    </a:p>
                  </a:txBody>
                  <a:tcPr/>
                </a:tc>
              </a:tr>
              <a:tr h="70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600" dirty="0" smtClean="0"/>
                        <a:t>1</a:t>
                      </a:r>
                      <a:endParaRPr lang="es-ES" sz="1600" dirty="0"/>
                    </a:p>
                  </a:txBody>
                  <a:tcPr marL="97338" marR="97338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s-ES" sz="1600" b="1" dirty="0" smtClean="0"/>
                        <a:t>A actuar en lugar de reaccionar.</a:t>
                      </a:r>
                      <a:r>
                        <a:rPr lang="es-ES" sz="1600" b="1" baseline="0" dirty="0" smtClean="0"/>
                        <a:t> </a:t>
                      </a:r>
                      <a:r>
                        <a:rPr lang="es-ES" sz="1600" b="0" baseline="0" dirty="0" smtClean="0"/>
                        <a:t>El </a:t>
                      </a:r>
                      <a:r>
                        <a:rPr lang="es-ES" sz="1600" b="0" dirty="0" smtClean="0"/>
                        <a:t>poder escribir una situación</a:t>
                      </a:r>
                      <a:r>
                        <a:rPr lang="es-ES" sz="1600" b="0" baseline="0" dirty="0" smtClean="0"/>
                        <a:t> problemática que impacta, ayuda a no reaccionar y no tomar decisiones/ acciones impactado por emociones y poder tomar decisiones y actuar en base a criterio no influenciado</a:t>
                      </a:r>
                    </a:p>
                  </a:txBody>
                  <a:tcPr marL="97338" marR="97338"/>
                </a:tc>
              </a:tr>
              <a:tr h="70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600" dirty="0" smtClean="0"/>
                        <a:t>2</a:t>
                      </a:r>
                      <a:endParaRPr lang="es-ES" sz="1600" dirty="0"/>
                    </a:p>
                  </a:txBody>
                  <a:tcPr marL="97338" marR="973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600" b="1" baseline="0" dirty="0" smtClean="0"/>
                        <a:t>A pensar. </a:t>
                      </a:r>
                      <a:r>
                        <a:rPr lang="es-ES" sz="1600" b="0" baseline="0" dirty="0" smtClean="0"/>
                        <a:t>El describir la situación permite descomponerla en elementos  y tomar distancia suficiente como para despersonificarla y tomar una lectura menos contaminada, más integral y constructiva que de luz a los problemas laborales.</a:t>
                      </a:r>
                      <a:endParaRPr lang="es-ES" sz="1600" dirty="0"/>
                    </a:p>
                  </a:txBody>
                  <a:tcPr marL="97338" marR="97338"/>
                </a:tc>
              </a:tr>
              <a:tr h="12861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600" dirty="0" smtClean="0"/>
                        <a:t>3</a:t>
                      </a:r>
                      <a:endParaRPr lang="es-ES" sz="1600" dirty="0"/>
                    </a:p>
                  </a:txBody>
                  <a:tcPr marL="97338" marR="9733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/>
                        <a:t>A tomar mayor conciencia. </a:t>
                      </a:r>
                      <a:r>
                        <a:rPr lang="es-ES" sz="1600" b="0" baseline="0" dirty="0" smtClean="0"/>
                        <a:t> Sea el registro anterior o posterior a los hechos, el tener el relato de los acontecimientos y de las emociones y poder leerlo y/o conversarlo, facilita la revisión y eventual reflexión de forma individual o asistida por un externo.</a:t>
                      </a:r>
                      <a:endParaRPr lang="es-ES" sz="1600" b="1" baseline="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" sz="1600" dirty="0"/>
                    </a:p>
                  </a:txBody>
                  <a:tcPr marL="97338" marR="97338"/>
                </a:tc>
              </a:tr>
            </a:tbl>
          </a:graphicData>
        </a:graphic>
      </p:graphicFrame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5" name="Picture 4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7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98172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¿Para qué sirve? ¿A quiénes le sirve?</a:t>
            </a:r>
            <a:endParaRPr lang="es-ES" dirty="0"/>
          </a:p>
        </p:txBody>
      </p:sp>
      <p:graphicFrame>
        <p:nvGraphicFramePr>
          <p:cNvPr id="5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2152650" y="1825626"/>
          <a:ext cx="7886700" cy="3802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776"/>
                <a:gridCol w="7396924"/>
              </a:tblGrid>
              <a:tr h="50478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600" dirty="0" smtClean="0"/>
                        <a:t>A la organización</a:t>
                      </a:r>
                      <a:endParaRPr lang="es-ES" sz="1600" dirty="0"/>
                    </a:p>
                  </a:txBody>
                  <a:tcPr marL="97338" marR="97338"/>
                </a:tc>
                <a:tc hMerge="1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s-ES" sz="1400" dirty="0"/>
                    </a:p>
                  </a:txBody>
                  <a:tcPr/>
                </a:tc>
              </a:tr>
              <a:tr h="70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600" dirty="0" smtClean="0"/>
                        <a:t>1</a:t>
                      </a:r>
                      <a:endParaRPr lang="es-ES" sz="1600" dirty="0"/>
                    </a:p>
                  </a:txBody>
                  <a:tcPr marL="97338" marR="97338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s-ES" sz="1600" b="1" baseline="0" dirty="0" smtClean="0"/>
                        <a:t>Mejora el clima.  </a:t>
                      </a:r>
                      <a:r>
                        <a:rPr lang="es-ES" sz="1600" b="0" baseline="0" dirty="0" smtClean="0"/>
                        <a:t>Es esperable que los ruidos inter personales disminuyan y paulatinamente los integrantes de la organización se comporten de forma más tolerantes y consciente.</a:t>
                      </a:r>
                    </a:p>
                  </a:txBody>
                  <a:tcPr marL="97338" marR="97338"/>
                </a:tc>
              </a:tr>
              <a:tr h="70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600" dirty="0" smtClean="0"/>
                        <a:t>2</a:t>
                      </a:r>
                      <a:endParaRPr lang="es-ES" sz="1600" dirty="0"/>
                    </a:p>
                  </a:txBody>
                  <a:tcPr marL="97338" marR="973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600" b="1" baseline="0" dirty="0" smtClean="0"/>
                        <a:t>Enfoca el trabajo diario. </a:t>
                      </a:r>
                      <a:r>
                        <a:rPr lang="es-ES" sz="1600" b="0" baseline="0" dirty="0" smtClean="0"/>
                        <a:t>La mejora en el clima (vínculos interpersonales) facilitará el enfoque en los procesos habituales de trabajo.</a:t>
                      </a:r>
                      <a:endParaRPr lang="es-ES" sz="1600" dirty="0"/>
                    </a:p>
                  </a:txBody>
                  <a:tcPr marL="97338" marR="97338"/>
                </a:tc>
              </a:tr>
              <a:tr h="12861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600" dirty="0" smtClean="0"/>
                        <a:t>3</a:t>
                      </a:r>
                      <a:endParaRPr lang="es-ES" sz="1600" dirty="0"/>
                    </a:p>
                  </a:txBody>
                  <a:tcPr marL="97338" marR="9733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/>
                        <a:t>Enfoca el trabajo de desarrollo organizacional. </a:t>
                      </a:r>
                      <a:r>
                        <a:rPr lang="es-ES" sz="1600" b="0" baseline="0" dirty="0" smtClean="0"/>
                        <a:t> Los analistas organizacionales estarán más orientados al desarrollo organizacional que a la puesta a punto social.</a:t>
                      </a:r>
                      <a:endParaRPr lang="es-ES" sz="1600" dirty="0"/>
                    </a:p>
                  </a:txBody>
                  <a:tcPr marL="97338" marR="97338"/>
                </a:tc>
              </a:tr>
            </a:tbl>
          </a:graphicData>
        </a:graphic>
      </p:graphicFrame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6" name="Picture 5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41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36805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¿Para qué sirve? ¿A quiénes le sirve?</a:t>
            </a:r>
            <a:endParaRPr lang="es-ES" dirty="0"/>
          </a:p>
        </p:txBody>
      </p:sp>
      <p:graphicFrame>
        <p:nvGraphicFramePr>
          <p:cNvPr id="6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1631504" y="1412776"/>
          <a:ext cx="8352928" cy="4539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729"/>
                <a:gridCol w="7834199"/>
              </a:tblGrid>
              <a:tr h="384379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200" dirty="0" smtClean="0"/>
                        <a:t>A los analistas</a:t>
                      </a:r>
                      <a:r>
                        <a:rPr lang="es-ES" sz="1200" baseline="0" dirty="0" smtClean="0"/>
                        <a:t> organizacionales.</a:t>
                      </a:r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s-ES" sz="1400" dirty="0"/>
                    </a:p>
                  </a:txBody>
                  <a:tcPr/>
                </a:tc>
              </a:tr>
              <a:tr h="8123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200" dirty="0" smtClean="0"/>
                        <a:t>1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s-ES" sz="1200" b="1" baseline="0" dirty="0" smtClean="0"/>
                        <a:t>A disminuir la distancia con la organización.  </a:t>
                      </a:r>
                      <a:r>
                        <a:rPr lang="es-ES" sz="1200" b="0" baseline="0" dirty="0" smtClean="0"/>
                        <a:t>El contar con un relato diario (compartido) hace que el analista organizacional pueda conocer de antemano y en mayor cantidad, los eventos que suceden en la organización, antes del momento de encuentro con la misma.</a:t>
                      </a:r>
                    </a:p>
                  </a:txBody>
                  <a:tcPr/>
                </a:tc>
              </a:tr>
              <a:tr h="10721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200" dirty="0" smtClean="0"/>
                        <a:t>2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200" b="1" baseline="0" dirty="0" smtClean="0"/>
                        <a:t>A disminuir los sesgos de anclaje en los relatos que escuchamos producto de la proximidad del evento con la reunión. </a:t>
                      </a:r>
                      <a:r>
                        <a:rPr lang="es-ES" sz="1200" b="0" baseline="0" dirty="0" smtClean="0"/>
                        <a:t> Es habitual que ante cada reunión el contenido inicie por lo más próximo/ impactante y no por lo prioritario, sobre todo en organizaciones donde el registro y la planificación es bajo. De esta forma, el analista tiene mayor posibilidad de conducción de los temas por estar enterado de los acontecimientos previamente.</a:t>
                      </a:r>
                      <a:endParaRPr lang="es-ES" sz="1200" dirty="0"/>
                    </a:p>
                  </a:txBody>
                  <a:tcPr/>
                </a:tc>
              </a:tr>
              <a:tr h="9793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200" dirty="0" smtClean="0"/>
                        <a:t>3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200" b="1" dirty="0" smtClean="0"/>
                        <a:t>A</a:t>
                      </a:r>
                      <a:r>
                        <a:rPr lang="es-ES" sz="1200" b="1" baseline="0" dirty="0" smtClean="0"/>
                        <a:t> incrementar el conocimiento sobre la cultura organizacional.  </a:t>
                      </a:r>
                      <a:r>
                        <a:rPr lang="es-ES" sz="1200" b="0" baseline="0" dirty="0" smtClean="0"/>
                        <a:t>Contar con esta herramienta en distintos lugares de la organización ayuda a poder encontrar regularidades y poder discriminar dentro de las regularidades, las cuestiones genéricas de las individuales.</a:t>
                      </a:r>
                      <a:endParaRPr lang="es-ES" sz="1200" b="1" dirty="0"/>
                    </a:p>
                  </a:txBody>
                  <a:tcPr/>
                </a:tc>
              </a:tr>
              <a:tr h="10721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200" dirty="0" smtClean="0"/>
                        <a:t>4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200" b="1" dirty="0" smtClean="0"/>
                        <a:t>A encontrar una organización</a:t>
                      </a:r>
                      <a:r>
                        <a:rPr lang="es-ES" sz="1200" b="1" baseline="0" dirty="0" smtClean="0"/>
                        <a:t> menos afectada y más dispuesta a trabajar organizacionalmente que social/ psicológicamente.  </a:t>
                      </a:r>
                      <a:r>
                        <a:rPr lang="es-ES" sz="1200" b="0" baseline="0" dirty="0" smtClean="0"/>
                        <a:t>Es esperable que producto de los registros, y algún intercambio entre las reuniones, el clima con el que nos encontremos esté en mejores condiciones para trabajar en cuestiones de desarrollo y no tanto en «volver a la calma»</a:t>
                      </a:r>
                      <a:endParaRPr lang="es-E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4" name="Picture 3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84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Resguardo/ Confidencialidad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1800" dirty="0"/>
              <a:t>La bitácora es una herramienta organizacional de uso privado.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E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s-ES" sz="1800" dirty="0"/>
              <a:t>Su contenido debe ser tratado con sumo respeto y cuidado, dado que mayoritariamente expresará hechos de naturaleza real para quien describe.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E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s-ES" sz="1800" dirty="0"/>
              <a:t>Esto quiere decir que el contenido expresa una realidad del mundo interior de la persona que no debe estar sujeto a verificación ni discusión con ningún otro actor que no sea solicitado por quien la completa.</a:t>
            </a:r>
            <a:endParaRPr lang="es-ES" sz="18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4" name="Picture 3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06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772</Words>
  <Application>Microsoft Office PowerPoint</Application>
  <PresentationFormat>Panorámica</PresentationFormat>
  <Paragraphs>62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Bitácora</vt:lpstr>
      <vt:lpstr>Contenido</vt:lpstr>
      <vt:lpstr>¿Qué es?</vt:lpstr>
      <vt:lpstr>¿Cómo se completa?</vt:lpstr>
      <vt:lpstr>¿Cuál es el contenido mínimo?</vt:lpstr>
      <vt:lpstr>¿Para qué sirve? ¿A quiénes le sirve?</vt:lpstr>
      <vt:lpstr>¿Para qué sirve? ¿A quiénes le sirve?</vt:lpstr>
      <vt:lpstr>¿Para qué sirve? ¿A quiénes le sirve?</vt:lpstr>
      <vt:lpstr>Resguardo/ Confidencialidad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Bitácora</dc:title>
  <dc:creator>Luciana Mas</dc:creator>
  <cp:lastModifiedBy>Luciana Mas</cp:lastModifiedBy>
  <cp:revision>1</cp:revision>
  <dcterms:created xsi:type="dcterms:W3CDTF">2016-04-20T11:53:17Z</dcterms:created>
  <dcterms:modified xsi:type="dcterms:W3CDTF">2016-04-20T11:53:24Z</dcterms:modified>
</cp:coreProperties>
</file>